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326" r:id="rId2"/>
    <p:sldId id="268" r:id="rId3"/>
    <p:sldId id="308" r:id="rId4"/>
    <p:sldId id="414" r:id="rId5"/>
    <p:sldId id="309" r:id="rId6"/>
    <p:sldId id="310" r:id="rId7"/>
    <p:sldId id="311" r:id="rId8"/>
    <p:sldId id="312" r:id="rId9"/>
    <p:sldId id="260" r:id="rId10"/>
    <p:sldId id="269" r:id="rId11"/>
    <p:sldId id="261" r:id="rId12"/>
    <p:sldId id="262" r:id="rId13"/>
    <p:sldId id="263" r:id="rId14"/>
    <p:sldId id="257" r:id="rId15"/>
    <p:sldId id="258" r:id="rId16"/>
    <p:sldId id="259" r:id="rId17"/>
    <p:sldId id="320" r:id="rId18"/>
    <p:sldId id="319" r:id="rId19"/>
    <p:sldId id="270" r:id="rId20"/>
    <p:sldId id="271" r:id="rId21"/>
    <p:sldId id="272" r:id="rId22"/>
    <p:sldId id="273" r:id="rId23"/>
    <p:sldId id="274" r:id="rId24"/>
    <p:sldId id="321" r:id="rId25"/>
    <p:sldId id="322" r:id="rId26"/>
    <p:sldId id="323" r:id="rId27"/>
    <p:sldId id="313" r:id="rId28"/>
    <p:sldId id="314" r:id="rId29"/>
    <p:sldId id="315" r:id="rId30"/>
    <p:sldId id="264" r:id="rId31"/>
    <p:sldId id="265" r:id="rId32"/>
    <p:sldId id="377" r:id="rId33"/>
    <p:sldId id="380" r:id="rId34"/>
    <p:sldId id="316" r:id="rId35"/>
    <p:sldId id="317" r:id="rId36"/>
    <p:sldId id="276" r:id="rId37"/>
    <p:sldId id="306" r:id="rId38"/>
    <p:sldId id="279" r:id="rId39"/>
    <p:sldId id="280" r:id="rId40"/>
    <p:sldId id="282" r:id="rId41"/>
    <p:sldId id="283" r:id="rId42"/>
    <p:sldId id="284" r:id="rId43"/>
    <p:sldId id="285" r:id="rId44"/>
    <p:sldId id="286" r:id="rId45"/>
    <p:sldId id="287" r:id="rId46"/>
    <p:sldId id="318" r:id="rId47"/>
    <p:sldId id="378" r:id="rId48"/>
    <p:sldId id="379" r:id="rId49"/>
    <p:sldId id="361" r:id="rId50"/>
    <p:sldId id="336" r:id="rId51"/>
    <p:sldId id="288" r:id="rId52"/>
    <p:sldId id="367" r:id="rId53"/>
    <p:sldId id="368" r:id="rId54"/>
    <p:sldId id="330" r:id="rId55"/>
    <p:sldId id="328" r:id="rId56"/>
    <p:sldId id="291" r:id="rId57"/>
    <p:sldId id="292" r:id="rId58"/>
    <p:sldId id="293" r:id="rId59"/>
    <p:sldId id="300" r:id="rId60"/>
    <p:sldId id="324" r:id="rId61"/>
    <p:sldId id="296" r:id="rId62"/>
    <p:sldId id="364" r:id="rId63"/>
    <p:sldId id="382" r:id="rId64"/>
    <p:sldId id="383" r:id="rId65"/>
    <p:sldId id="384" r:id="rId66"/>
    <p:sldId id="476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ysy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33CC"/>
    <a:srgbClr val="FF6600"/>
    <a:srgbClr val="FFFFCC"/>
    <a:srgbClr val="CCECFF"/>
    <a:srgbClr val="CCFF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786"/>
    <p:restoredTop sz="90929"/>
  </p:normalViewPr>
  <p:slideViewPr>
    <p:cSldViewPr showGuides="1">
      <p:cViewPr varScale="1">
        <p:scale>
          <a:sx n="64" d="100"/>
          <a:sy n="64" d="100"/>
        </p:scale>
        <p:origin x="68" y="112"/>
      </p:cViewPr>
      <p:guideLst>
        <p:guide orient="horz" pos="2160"/>
        <p:guide pos="3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20D7B0-FDB1-4133-9048-4ACF59EFBD9A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2021/7/1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F62CE81-7665-4276-B160-1EC70060CA5C}" type="slidenum">
              <a:rPr lang="zh-CN" altLang="en-US">
                <a:latin typeface="Verdana" panose="020B0604030504040204" pitchFamily="34" charset="0"/>
              </a:rPr>
              <a:t>29</a:t>
            </a:fld>
            <a:endParaRPr lang="zh-CN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8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8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8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8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None/>
            </a:pPr>
            <a:fld id="{9A0DB2DC-4C9A-4742-B13C-FB6460FD3503}" type="slidenum">
              <a:rPr lang="en-US" altLang="zh-CN" smtClean="0">
                <a:latin typeface="Century Gothic" panose="020B0502020202020204" pitchFamily="34" charset="0"/>
              </a:rPr>
              <a:t>‹#›</a:t>
            </a:fld>
            <a:endParaRPr lang="en-US" altLang="zh-CN" dirty="0">
              <a:latin typeface="Century Gothic" panose="020B0502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8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9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11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7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6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9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9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kumimoji="1"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smtClean="0"/>
              <a:t>‹#›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975442" y="-35724"/>
            <a:ext cx="4013516" cy="1229499"/>
            <a:chOff x="3756566" y="501990"/>
            <a:chExt cx="4013516" cy="1229499"/>
          </a:xfrm>
        </p:grpSpPr>
        <p:pic>
          <p:nvPicPr>
            <p:cNvPr id="8" name="Picture 2" descr="C:\Users\Administrator\Desktop\view.jp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48" y="728086"/>
              <a:ext cx="2393434" cy="6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Administrator\Desktop\988f62c5210bdb445a106b023dc4778e.jp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66" y="501990"/>
              <a:ext cx="1359305" cy="12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0.wmf"/><Relationship Id="rId18" Type="http://schemas.openxmlformats.org/officeDocument/2006/relationships/image" Target="../media/image33.wmf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24.bin"/><Relationship Id="rId17" Type="http://schemas.openxmlformats.org/officeDocument/2006/relationships/oleObject" Target="../embeddings/oleObject26.bin"/><Relationship Id="rId2" Type="http://schemas.openxmlformats.org/officeDocument/2006/relationships/oleObject" Target="../embeddings/oleObject19.bin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2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34.wmf"/><Relationship Id="rId7" Type="http://schemas.openxmlformats.org/officeDocument/2006/relationships/image" Target="../media/image36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42.bin"/><Relationship Id="rId2" Type="http://schemas.openxmlformats.org/officeDocument/2006/relationships/oleObject" Target="../embeddings/oleObject37.bin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4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57.emf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49.bin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56.emf"/><Relationship Id="rId5" Type="http://schemas.openxmlformats.org/officeDocument/2006/relationships/image" Target="../media/image53.wmf"/><Relationship Id="rId15" Type="http://schemas.openxmlformats.org/officeDocument/2006/relationships/image" Target="../media/image58.e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0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8.emf"/><Relationship Id="rId3" Type="http://schemas.openxmlformats.org/officeDocument/2006/relationships/image" Target="../media/image60.wmf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7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11" Type="http://schemas.openxmlformats.org/officeDocument/2006/relationships/image" Target="../media/image66.emf"/><Relationship Id="rId5" Type="http://schemas.openxmlformats.org/officeDocument/2006/relationships/image" Target="../media/image61.wmf"/><Relationship Id="rId10" Type="http://schemas.openxmlformats.org/officeDocument/2006/relationships/image" Target="../media/image65.e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6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74.wmf"/><Relationship Id="rId18" Type="http://schemas.openxmlformats.org/officeDocument/2006/relationships/oleObject" Target="../embeddings/oleObject62.bin"/><Relationship Id="rId3" Type="http://schemas.openxmlformats.org/officeDocument/2006/relationships/image" Target="../media/image69.wmf"/><Relationship Id="rId7" Type="http://schemas.openxmlformats.org/officeDocument/2006/relationships/image" Target="../media/image71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76.wmf"/><Relationship Id="rId2" Type="http://schemas.openxmlformats.org/officeDocument/2006/relationships/oleObject" Target="../embeddings/oleObject54.bin"/><Relationship Id="rId16" Type="http://schemas.openxmlformats.org/officeDocument/2006/relationships/oleObject" Target="../embeddings/oleObject6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5" Type="http://schemas.openxmlformats.org/officeDocument/2006/relationships/image" Target="../media/image75.wmf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77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72.wmf"/><Relationship Id="rId14" Type="http://schemas.openxmlformats.org/officeDocument/2006/relationships/oleObject" Target="../embeddings/oleObject6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6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6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7" Type="http://schemas.openxmlformats.org/officeDocument/2006/relationships/image" Target="../media/image86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69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88.wmf"/><Relationship Id="rId7" Type="http://schemas.openxmlformats.org/officeDocument/2006/relationships/image" Target="../media/image90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92.wmf"/><Relationship Id="rId5" Type="http://schemas.openxmlformats.org/officeDocument/2006/relationships/image" Target="../media/image89.png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9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9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9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01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8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8.wmf"/><Relationship Id="rId7" Type="http://schemas.openxmlformats.org/officeDocument/2006/relationships/image" Target="../media/image112.wmf"/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10" Type="http://schemas.openxmlformats.org/officeDocument/2006/relationships/image" Target="../media/image115.wmf"/><Relationship Id="rId4" Type="http://schemas.openxmlformats.org/officeDocument/2006/relationships/image" Target="../media/image109.wmf"/><Relationship Id="rId9" Type="http://schemas.openxmlformats.org/officeDocument/2006/relationships/image" Target="../media/image11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88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9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image" Target="../media/image120.wmf"/><Relationship Id="rId7" Type="http://schemas.openxmlformats.org/officeDocument/2006/relationships/image" Target="../media/image122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2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7" Type="http://schemas.openxmlformats.org/officeDocument/2006/relationships/image" Target="../media/image126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25.wmf"/><Relationship Id="rId4" Type="http://schemas.openxmlformats.org/officeDocument/2006/relationships/oleObject" Target="../embeddings/oleObject96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3" Type="http://schemas.openxmlformats.org/officeDocument/2006/relationships/image" Target="../media/image127.wmf"/><Relationship Id="rId7" Type="http://schemas.openxmlformats.org/officeDocument/2006/relationships/image" Target="../media/image129.wmf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31.wmf"/><Relationship Id="rId5" Type="http://schemas.openxmlformats.org/officeDocument/2006/relationships/image" Target="../media/image128.wmf"/><Relationship Id="rId10" Type="http://schemas.openxmlformats.org/officeDocument/2006/relationships/oleObject" Target="../embeddings/oleObject102.bin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3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7" Type="http://schemas.openxmlformats.org/officeDocument/2006/relationships/image" Target="../media/image134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5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10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image" Target="../media/image135.wmf"/><Relationship Id="rId7" Type="http://schemas.openxmlformats.org/officeDocument/2006/relationships/image" Target="../media/image137.wmf"/><Relationship Id="rId2" Type="http://schemas.openxmlformats.org/officeDocument/2006/relationships/oleObject" Target="../embeddings/oleObject10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13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7" Type="http://schemas.openxmlformats.org/officeDocument/2006/relationships/image" Target="../media/image141.wmf"/><Relationship Id="rId2" Type="http://schemas.openxmlformats.org/officeDocument/2006/relationships/oleObject" Target="../embeddings/oleObject1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2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1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image" Target="../media/image147.wmf"/><Relationship Id="rId3" Type="http://schemas.openxmlformats.org/officeDocument/2006/relationships/image" Target="../media/image142.wmf"/><Relationship Id="rId7" Type="http://schemas.openxmlformats.org/officeDocument/2006/relationships/image" Target="../media/image144.wmf"/><Relationship Id="rId12" Type="http://schemas.openxmlformats.org/officeDocument/2006/relationships/oleObject" Target="../embeddings/oleObject118.bin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146.wmf"/><Relationship Id="rId5" Type="http://schemas.openxmlformats.org/officeDocument/2006/relationships/image" Target="../media/image143.wmf"/><Relationship Id="rId10" Type="http://schemas.openxmlformats.org/officeDocument/2006/relationships/oleObject" Target="../embeddings/oleObject117.bin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4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3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3" Type="http://schemas.openxmlformats.org/officeDocument/2006/relationships/image" Target="../media/image155.jpeg"/><Relationship Id="rId7" Type="http://schemas.openxmlformats.org/officeDocument/2006/relationships/image" Target="../media/image157.wm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0.bin"/><Relationship Id="rId5" Type="http://schemas.openxmlformats.org/officeDocument/2006/relationships/image" Target="../media/image156.wmf"/><Relationship Id="rId10" Type="http://schemas.openxmlformats.org/officeDocument/2006/relationships/image" Target="../media/image51.jpeg"/><Relationship Id="rId4" Type="http://schemas.openxmlformats.org/officeDocument/2006/relationships/oleObject" Target="../embeddings/oleObject119.bin"/><Relationship Id="rId9" Type="http://schemas.openxmlformats.org/officeDocument/2006/relationships/image" Target="../media/image158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7" Type="http://schemas.openxmlformats.org/officeDocument/2006/relationships/image" Target="../media/image161.wmf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122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13" Type="http://schemas.openxmlformats.org/officeDocument/2006/relationships/image" Target="../media/image167.wmf"/><Relationship Id="rId3" Type="http://schemas.openxmlformats.org/officeDocument/2006/relationships/image" Target="../media/image51.jpeg"/><Relationship Id="rId7" Type="http://schemas.openxmlformats.org/officeDocument/2006/relationships/image" Target="../media/image164.jpeg"/><Relationship Id="rId12" Type="http://schemas.openxmlformats.org/officeDocument/2006/relationships/oleObject" Target="../embeddings/oleObject127.bin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wmf"/><Relationship Id="rId11" Type="http://schemas.openxmlformats.org/officeDocument/2006/relationships/image" Target="../media/image166.wmf"/><Relationship Id="rId5" Type="http://schemas.openxmlformats.org/officeDocument/2006/relationships/oleObject" Target="../embeddings/oleObject124.bin"/><Relationship Id="rId10" Type="http://schemas.openxmlformats.org/officeDocument/2006/relationships/oleObject" Target="../embeddings/oleObject126.bin"/><Relationship Id="rId4" Type="http://schemas.openxmlformats.org/officeDocument/2006/relationships/image" Target="../media/image162.jpeg"/><Relationship Id="rId9" Type="http://schemas.openxmlformats.org/officeDocument/2006/relationships/image" Target="../media/image165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68.wmf"/><Relationship Id="rId4" Type="http://schemas.openxmlformats.org/officeDocument/2006/relationships/oleObject" Target="../embeddings/oleObject128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image" Target="../media/image169.wmf"/><Relationship Id="rId7" Type="http://schemas.openxmlformats.org/officeDocument/2006/relationships/image" Target="../media/image171.wmf"/><Relationship Id="rId12" Type="http://schemas.openxmlformats.org/officeDocument/2006/relationships/image" Target="../media/image174.png"/><Relationship Id="rId2" Type="http://schemas.openxmlformats.org/officeDocument/2006/relationships/oleObject" Target="../embeddings/oleObject12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173.wmf"/><Relationship Id="rId5" Type="http://schemas.openxmlformats.org/officeDocument/2006/relationships/image" Target="../media/image170.png"/><Relationship Id="rId10" Type="http://schemas.openxmlformats.org/officeDocument/2006/relationships/oleObject" Target="../embeddings/oleObject132.bin"/><Relationship Id="rId4" Type="http://schemas.openxmlformats.org/officeDocument/2006/relationships/image" Target="../media/image164.jpeg"/><Relationship Id="rId9" Type="http://schemas.openxmlformats.org/officeDocument/2006/relationships/image" Target="../media/image172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76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.bin"/><Relationship Id="rId13" Type="http://schemas.openxmlformats.org/officeDocument/2006/relationships/image" Target="../media/image182.wmf"/><Relationship Id="rId18" Type="http://schemas.openxmlformats.org/officeDocument/2006/relationships/oleObject" Target="../embeddings/oleObject140.bin"/><Relationship Id="rId3" Type="http://schemas.openxmlformats.org/officeDocument/2006/relationships/image" Target="../media/image51.jpeg"/><Relationship Id="rId21" Type="http://schemas.openxmlformats.org/officeDocument/2006/relationships/image" Target="../media/image186.wmf"/><Relationship Id="rId7" Type="http://schemas.openxmlformats.org/officeDocument/2006/relationships/image" Target="../media/image179.wmf"/><Relationship Id="rId12" Type="http://schemas.openxmlformats.org/officeDocument/2006/relationships/oleObject" Target="../embeddings/oleObject138.bin"/><Relationship Id="rId17" Type="http://schemas.openxmlformats.org/officeDocument/2006/relationships/image" Target="../media/image164.jpeg"/><Relationship Id="rId2" Type="http://schemas.openxmlformats.org/officeDocument/2006/relationships/image" Target="../media/image177.jpeg"/><Relationship Id="rId16" Type="http://schemas.openxmlformats.org/officeDocument/2006/relationships/image" Target="../media/image184.jpeg"/><Relationship Id="rId20" Type="http://schemas.openxmlformats.org/officeDocument/2006/relationships/oleObject" Target="../embeddings/oleObject14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5.bin"/><Relationship Id="rId11" Type="http://schemas.openxmlformats.org/officeDocument/2006/relationships/image" Target="../media/image181.wmf"/><Relationship Id="rId5" Type="http://schemas.openxmlformats.org/officeDocument/2006/relationships/image" Target="../media/image178.wmf"/><Relationship Id="rId15" Type="http://schemas.openxmlformats.org/officeDocument/2006/relationships/image" Target="../media/image183.wmf"/><Relationship Id="rId10" Type="http://schemas.openxmlformats.org/officeDocument/2006/relationships/oleObject" Target="../embeddings/oleObject137.bin"/><Relationship Id="rId19" Type="http://schemas.openxmlformats.org/officeDocument/2006/relationships/image" Target="../media/image185.wmf"/><Relationship Id="rId4" Type="http://schemas.openxmlformats.org/officeDocument/2006/relationships/oleObject" Target="../embeddings/oleObject134.bin"/><Relationship Id="rId9" Type="http://schemas.openxmlformats.org/officeDocument/2006/relationships/image" Target="../media/image180.wmf"/><Relationship Id="rId14" Type="http://schemas.openxmlformats.org/officeDocument/2006/relationships/oleObject" Target="../embeddings/oleObject139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.bin"/><Relationship Id="rId13" Type="http://schemas.openxmlformats.org/officeDocument/2006/relationships/image" Target="../media/image191.wmf"/><Relationship Id="rId3" Type="http://schemas.openxmlformats.org/officeDocument/2006/relationships/oleObject" Target="../embeddings/oleObject142.bin"/><Relationship Id="rId7" Type="http://schemas.openxmlformats.org/officeDocument/2006/relationships/image" Target="../media/image177.jpeg"/><Relationship Id="rId12" Type="http://schemas.openxmlformats.org/officeDocument/2006/relationships/oleObject" Target="../embeddings/oleObject146.bin"/><Relationship Id="rId2" Type="http://schemas.openxmlformats.org/officeDocument/2006/relationships/image" Target="../media/image164.jpeg"/><Relationship Id="rId16" Type="http://schemas.openxmlformats.org/officeDocument/2006/relationships/image" Target="../media/image19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wmf"/><Relationship Id="rId11" Type="http://schemas.openxmlformats.org/officeDocument/2006/relationships/image" Target="../media/image190.wmf"/><Relationship Id="rId5" Type="http://schemas.openxmlformats.org/officeDocument/2006/relationships/oleObject" Target="../embeddings/oleObject143.bin"/><Relationship Id="rId15" Type="http://schemas.openxmlformats.org/officeDocument/2006/relationships/oleObject" Target="../embeddings/oleObject147.bin"/><Relationship Id="rId10" Type="http://schemas.openxmlformats.org/officeDocument/2006/relationships/oleObject" Target="../embeddings/oleObject145.bin"/><Relationship Id="rId4" Type="http://schemas.openxmlformats.org/officeDocument/2006/relationships/image" Target="../media/image187.wmf"/><Relationship Id="rId9" Type="http://schemas.openxmlformats.org/officeDocument/2006/relationships/image" Target="../media/image189.wmf"/><Relationship Id="rId1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13" Type="http://schemas.openxmlformats.org/officeDocument/2006/relationships/oleObject" Target="../embeddings/oleObject152.bin"/><Relationship Id="rId3" Type="http://schemas.openxmlformats.org/officeDocument/2006/relationships/image" Target="../media/image51.jpeg"/><Relationship Id="rId7" Type="http://schemas.openxmlformats.org/officeDocument/2006/relationships/image" Target="../media/image194.wmf"/><Relationship Id="rId12" Type="http://schemas.openxmlformats.org/officeDocument/2006/relationships/image" Target="../media/image196.wmf"/><Relationship Id="rId2" Type="http://schemas.openxmlformats.org/officeDocument/2006/relationships/image" Target="../media/image164.jpeg"/><Relationship Id="rId16" Type="http://schemas.openxmlformats.org/officeDocument/2006/relationships/image" Target="../media/image198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9.bin"/><Relationship Id="rId11" Type="http://schemas.openxmlformats.org/officeDocument/2006/relationships/oleObject" Target="../embeddings/oleObject151.bin"/><Relationship Id="rId5" Type="http://schemas.openxmlformats.org/officeDocument/2006/relationships/image" Target="../media/image193.wmf"/><Relationship Id="rId15" Type="http://schemas.openxmlformats.org/officeDocument/2006/relationships/oleObject" Target="../embeddings/oleObject153.bin"/><Relationship Id="rId10" Type="http://schemas.openxmlformats.org/officeDocument/2006/relationships/image" Target="../media/image177.jpeg"/><Relationship Id="rId4" Type="http://schemas.openxmlformats.org/officeDocument/2006/relationships/oleObject" Target="../embeddings/oleObject148.bin"/><Relationship Id="rId9" Type="http://schemas.openxmlformats.org/officeDocument/2006/relationships/image" Target="../media/image195.wmf"/><Relationship Id="rId14" Type="http://schemas.openxmlformats.org/officeDocument/2006/relationships/image" Target="../media/image19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6.bin"/><Relationship Id="rId3" Type="http://schemas.openxmlformats.org/officeDocument/2006/relationships/oleObject" Target="../embeddings/oleObject154.bin"/><Relationship Id="rId7" Type="http://schemas.openxmlformats.org/officeDocument/2006/relationships/image" Target="../media/image203.wm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5.bin"/><Relationship Id="rId5" Type="http://schemas.openxmlformats.org/officeDocument/2006/relationships/image" Target="../media/image51.jpeg"/><Relationship Id="rId4" Type="http://schemas.openxmlformats.org/officeDocument/2006/relationships/image" Target="../media/image202.wmf"/><Relationship Id="rId9" Type="http://schemas.openxmlformats.org/officeDocument/2006/relationships/image" Target="../media/image204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24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37"/>
          <p:cNvSpPr>
            <a:spLocks noChangeArrowheads="1"/>
          </p:cNvSpPr>
          <p:nvPr/>
        </p:nvSpPr>
        <p:spPr bwMode="auto">
          <a:xfrm>
            <a:off x="623392" y="858894"/>
            <a:ext cx="10585176" cy="37000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/>
            </a:pPr>
            <a:r>
              <a:rPr kumimoji="1"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第三章 控制系统的时域分析</a:t>
            </a:r>
          </a:p>
          <a:p>
            <a:pPr marL="3239770" eaLnBrk="1" hangingPunct="1">
              <a:spcBef>
                <a:spcPct val="0"/>
              </a:spcBef>
              <a:buNone/>
              <a:defRPr/>
            </a:pPr>
            <a:r>
              <a:rPr kumimoji="1"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§3.1 </a:t>
            </a: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时域分析基础</a:t>
            </a:r>
          </a:p>
          <a:p>
            <a:pPr marL="3239770" eaLnBrk="1" hangingPunct="1">
              <a:spcBef>
                <a:spcPct val="0"/>
              </a:spcBef>
              <a:buNone/>
              <a:defRPr/>
            </a:pPr>
            <a:r>
              <a:rPr kumimoji="1"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§3.2 </a:t>
            </a: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控制系统的时域分析</a:t>
            </a:r>
          </a:p>
          <a:p>
            <a:pPr marL="3239770" eaLnBrk="1" hangingPunct="1">
              <a:spcBef>
                <a:spcPct val="0"/>
              </a:spcBef>
              <a:buNone/>
              <a:defRPr/>
            </a:pPr>
            <a:r>
              <a:rPr kumimoji="1"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§3.3 </a:t>
            </a: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线性系统的稳定性分析 </a:t>
            </a:r>
          </a:p>
          <a:p>
            <a:pPr marL="3239770" eaLnBrk="1" hangingPunct="1">
              <a:spcBef>
                <a:spcPct val="0"/>
              </a:spcBef>
              <a:buNone/>
              <a:defRPr/>
            </a:pPr>
            <a:r>
              <a:rPr kumimoji="1"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§3.4 </a:t>
            </a: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线性系统的稳态误差分析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kumimoji="1"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12368"/>
            <a:ext cx="12192000" cy="3573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7648" y="623096"/>
            <a:ext cx="5905500" cy="701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几种输入信号的比较</a:t>
            </a:r>
          </a:p>
        </p:txBody>
      </p:sp>
      <p:graphicFrame>
        <p:nvGraphicFramePr>
          <p:cNvPr id="16410" name="Group 26"/>
          <p:cNvGraphicFramePr>
            <a:graphicFrameLocks noGrp="1"/>
          </p:cNvGraphicFramePr>
          <p:nvPr/>
        </p:nvGraphicFramePr>
        <p:xfrm>
          <a:off x="2711450" y="1557339"/>
          <a:ext cx="5784850" cy="2486026"/>
        </p:xfrm>
        <a:graphic>
          <a:graphicData uri="http://schemas.openxmlformats.org/drawingml/2006/table">
            <a:tbl>
              <a:tblPr/>
              <a:tblGrid>
                <a:gridCol w="2667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5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输入信号</a:t>
                      </a:r>
                    </a:p>
                  </a:txBody>
                  <a:tcPr marL="91449" marR="91449"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输出响应</a:t>
                      </a:r>
                    </a:p>
                  </a:txBody>
                  <a:tcPr marL="91449" marR="91449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9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1(t)</a:t>
                      </a:r>
                    </a:p>
                  </a:txBody>
                  <a:tcPr marL="91449" marR="91449"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1-e</a:t>
                      </a:r>
                      <a:r>
                        <a:rPr kumimoji="1" lang="en-US" altLang="zh-CN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-t/T</a:t>
                      </a: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t&gt;0</a:t>
                      </a:r>
                    </a:p>
                  </a:txBody>
                  <a:tcPr marL="91449" marR="91449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0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δ (t)</a:t>
                      </a:r>
                    </a:p>
                  </a:txBody>
                  <a:tcPr marL="91449" marR="91449"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1/</a:t>
                      </a:r>
                      <a:r>
                        <a:rPr kumimoji="1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1" lang="en-US" altLang="zh-CN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×e</a:t>
                      </a:r>
                      <a:r>
                        <a:rPr kumimoji="1" lang="en-US" altLang="zh-CN" sz="2800" b="1" i="0" u="none" strike="noStrike" cap="none" normalizeH="0" baseline="30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</a:t>
                      </a:r>
                      <a:r>
                        <a:rPr kumimoji="1" lang="en-US" altLang="zh-CN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    </a:t>
                      </a: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t&gt;0</a:t>
                      </a:r>
                    </a:p>
                  </a:txBody>
                  <a:tcPr marL="91449" marR="91449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4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 ×1(t)</a:t>
                      </a:r>
                    </a:p>
                  </a:txBody>
                  <a:tcPr marL="91449" marR="91449"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t-T+T</a:t>
                      </a:r>
                      <a:r>
                        <a:rPr kumimoji="1" lang="en-US" altLang="zh-CN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×e</a:t>
                      </a:r>
                      <a:r>
                        <a:rPr kumimoji="1" lang="en-US" altLang="zh-CN" sz="2800" b="1" i="0" u="none" strike="noStrike" cap="none" normalizeH="0" baseline="30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</a:t>
                      </a:r>
                      <a:r>
                        <a:rPr kumimoji="1" lang="en-US" altLang="zh-CN" sz="2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/T    </a:t>
                      </a: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t&gt;0</a:t>
                      </a:r>
                    </a:p>
                  </a:txBody>
                  <a:tcPr marL="91449" marR="91449"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64" name="Rectangle 24"/>
          <p:cNvSpPr>
            <a:spLocks noChangeArrowheads="1"/>
          </p:cNvSpPr>
          <p:nvPr/>
        </p:nvSpPr>
        <p:spPr bwMode="auto">
          <a:xfrm>
            <a:off x="1703389" y="4508500"/>
            <a:ext cx="8702675" cy="1295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脉冲函数和斜坡函数分别是阶跃函数的对时间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一阶微分和积分，系统的单位脉冲响应和单位斜坡响</a:t>
            </a:r>
          </a:p>
          <a:p>
            <a:pPr eaLnBrk="1" hangingPunct="1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应分别是系统的单位阶跃响应对时间的一阶微分和积分</a:t>
            </a:r>
          </a:p>
        </p:txBody>
      </p:sp>
    </p:spTree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3"/>
          <p:cNvGraphicFramePr>
            <a:graphicFrameLocks noChangeAspect="1"/>
          </p:cNvGraphicFramePr>
          <p:nvPr/>
        </p:nvGraphicFramePr>
        <p:xfrm>
          <a:off x="1828801" y="2438400"/>
          <a:ext cx="962025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5300" imgH="1002665" progId="Equation.3">
                  <p:embed/>
                </p:oleObj>
              </mc:Choice>
              <mc:Fallback>
                <p:oleObj name="Equation" r:id="rId2" imgW="495300" imgH="100266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2438400"/>
                        <a:ext cx="962025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5"/>
          <p:cNvGraphicFramePr>
            <a:graphicFrameLocks noChangeAspect="1"/>
          </p:cNvGraphicFramePr>
          <p:nvPr/>
        </p:nvGraphicFramePr>
        <p:xfrm>
          <a:off x="6800850" y="1098820"/>
          <a:ext cx="383222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832860" imgH="827405" progId="Visio.Drawing.6">
                  <p:embed/>
                </p:oleObj>
              </mc:Choice>
              <mc:Fallback>
                <p:oleObj name="VISIO" r:id="rId4" imgW="3832860" imgH="827405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0" y="1098820"/>
                        <a:ext cx="383222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2819400" y="2514600"/>
            <a:ext cx="24384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0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时间常数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0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阻尼系数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0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自然振荡频率</a:t>
            </a:r>
          </a:p>
        </p:txBody>
      </p:sp>
      <p:graphicFrame>
        <p:nvGraphicFramePr>
          <p:cNvPr id="13317" name="Object 7"/>
          <p:cNvGraphicFramePr>
            <a:graphicFrameLocks noChangeAspect="1"/>
          </p:cNvGraphicFramePr>
          <p:nvPr/>
        </p:nvGraphicFramePr>
        <p:xfrm>
          <a:off x="5556952" y="1987550"/>
          <a:ext cx="556260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692400" imgH="889000" progId="Equation.3">
                  <p:embed/>
                </p:oleObj>
              </mc:Choice>
              <mc:Fallback>
                <p:oleObj name="公式" r:id="rId6" imgW="2692400" imgH="889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952" y="1987550"/>
                        <a:ext cx="5562600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1597025" y="446721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1,</a:t>
            </a:r>
          </a:p>
        </p:txBody>
      </p:sp>
      <p:graphicFrame>
        <p:nvGraphicFramePr>
          <p:cNvPr id="13319" name="Object 9"/>
          <p:cNvGraphicFramePr>
            <a:graphicFrameLocks noChangeAspect="1"/>
          </p:cNvGraphicFramePr>
          <p:nvPr/>
        </p:nvGraphicFramePr>
        <p:xfrm>
          <a:off x="2155825" y="4543410"/>
          <a:ext cx="12700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58800" imgH="203200" progId="Equation.DSMT4">
                  <p:embed/>
                </p:oleObj>
              </mc:Choice>
              <mc:Fallback>
                <p:oleObj name="Equation" r:id="rId8" imgW="5588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4543410"/>
                        <a:ext cx="12700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527425" y="4486261"/>
            <a:ext cx="152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欠阻尼</a:t>
            </a:r>
          </a:p>
        </p:txBody>
      </p:sp>
      <p:graphicFrame>
        <p:nvGraphicFramePr>
          <p:cNvPr id="13321" name="Object 11"/>
          <p:cNvGraphicFramePr>
            <a:graphicFrameLocks noChangeAspect="1"/>
          </p:cNvGraphicFramePr>
          <p:nvPr/>
        </p:nvGraphicFramePr>
        <p:xfrm>
          <a:off x="5663952" y="4636279"/>
          <a:ext cx="52578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97100" imgH="292100" progId="Equation.3">
                  <p:embed/>
                </p:oleObj>
              </mc:Choice>
              <mc:Fallback>
                <p:oleObj name="Equation" r:id="rId10" imgW="2197100" imgH="292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952" y="4636279"/>
                        <a:ext cx="52578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2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4300" imgH="215900" progId="Equation.3">
                  <p:embed/>
                </p:oleObj>
              </mc:Choice>
              <mc:Fallback>
                <p:oleObj name="Equation" r:id="rId12" imgW="114300" imgH="215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Object 13"/>
          <p:cNvGraphicFramePr>
            <a:graphicFrameLocks noChangeAspect="1"/>
          </p:cNvGraphicFramePr>
          <p:nvPr/>
        </p:nvGraphicFramePr>
        <p:xfrm>
          <a:off x="5703641" y="5382405"/>
          <a:ext cx="2740025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079500" imgH="558800" progId="Equation.3">
                  <p:embed/>
                </p:oleObj>
              </mc:Choice>
              <mc:Fallback>
                <p:oleObj name="公式" r:id="rId14" imgW="1079500" imgH="558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641" y="5382405"/>
                        <a:ext cx="2740025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" name="AutoShape 15"/>
          <p:cNvSpPr>
            <a:spLocks noChangeArrowheads="1"/>
          </p:cNvSpPr>
          <p:nvPr/>
        </p:nvSpPr>
        <p:spPr bwMode="auto">
          <a:xfrm>
            <a:off x="1076325" y="5160965"/>
            <a:ext cx="3429001" cy="1676400"/>
          </a:xfrm>
          <a:prstGeom prst="wedgeEllipseCallout">
            <a:avLst>
              <a:gd name="adj1" fmla="val 55912"/>
              <a:gd name="adj2" fmla="val -55398"/>
            </a:avLst>
          </a:prstGeom>
          <a:solidFill>
            <a:srgbClr val="FF6600"/>
          </a:solidFill>
          <a:ln w="9525">
            <a:miter lim="800000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6600"/>
            </a:extrusionClr>
            <a:contourClr>
              <a:srgbClr val="FF66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特征根为一对具有负实部的共轭实根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5" name="AutoShape 16"/>
          <p:cNvSpPr>
            <a:spLocks noChangeArrowheads="1"/>
          </p:cNvSpPr>
          <p:nvPr/>
        </p:nvSpPr>
        <p:spPr bwMode="auto">
          <a:xfrm>
            <a:off x="5568299" y="1413484"/>
            <a:ext cx="990600" cy="381000"/>
          </a:xfrm>
          <a:prstGeom prst="leftRightArrow">
            <a:avLst>
              <a:gd name="adj1" fmla="val 50000"/>
              <a:gd name="adj2" fmla="val 52000"/>
            </a:avLst>
          </a:prstGeom>
          <a:solidFill>
            <a:srgbClr val="339966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3326" name="Text Box 17"/>
          <p:cNvSpPr txBox="1">
            <a:spLocks noChangeArrowheads="1"/>
          </p:cNvSpPr>
          <p:nvPr/>
        </p:nvSpPr>
        <p:spPr bwMode="auto">
          <a:xfrm>
            <a:off x="6990878" y="966552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3327" name="Text Box 18"/>
          <p:cNvSpPr txBox="1">
            <a:spLocks noChangeArrowheads="1"/>
          </p:cNvSpPr>
          <p:nvPr/>
        </p:nvSpPr>
        <p:spPr bwMode="auto">
          <a:xfrm>
            <a:off x="9802572" y="884069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61926" y="124624"/>
            <a:ext cx="4343400" cy="517525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二阶系统的时域分析</a:t>
            </a:r>
          </a:p>
        </p:txBody>
      </p:sp>
      <p:pic>
        <p:nvPicPr>
          <p:cNvPr id="13329" name="Picture 34" descr="LRF`6)4GFNIX0LOGM_(U3FC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662780"/>
            <a:ext cx="4514851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0" name="Rectangle 19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3331" name="对象 2"/>
          <p:cNvGraphicFramePr>
            <a:graphicFrameLocks noChangeAspect="1"/>
          </p:cNvGraphicFramePr>
          <p:nvPr/>
        </p:nvGraphicFramePr>
        <p:xfrm>
          <a:off x="6079232" y="3914775"/>
          <a:ext cx="4232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11300" imgH="241300" progId="Equation.DSMT4">
                  <p:embed/>
                </p:oleObj>
              </mc:Choice>
              <mc:Fallback>
                <p:oleObj name="Equation" r:id="rId17" imgW="1511300" imgH="2413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9232" y="3914775"/>
                        <a:ext cx="42322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3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3"/>
          <p:cNvGraphicFramePr>
            <a:graphicFrameLocks noChangeAspect="1"/>
          </p:cNvGraphicFramePr>
          <p:nvPr/>
        </p:nvGraphicFramePr>
        <p:xfrm>
          <a:off x="2390800" y="2517304"/>
          <a:ext cx="20574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610995" imgH="1391285" progId="Visio.Drawing.6">
                  <p:embed/>
                </p:oleObj>
              </mc:Choice>
              <mc:Fallback>
                <p:oleObj name="VISIO" r:id="rId2" imgW="1610995" imgH="1391285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800" y="2517304"/>
                        <a:ext cx="20574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1083917" y="4427086"/>
            <a:ext cx="2771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单位阶跃响应：</a:t>
            </a:r>
          </a:p>
        </p:txBody>
      </p:sp>
      <p:graphicFrame>
        <p:nvGraphicFramePr>
          <p:cNvPr id="14340" name="Object 6"/>
          <p:cNvGraphicFramePr>
            <a:graphicFrameLocks noChangeAspect="1"/>
          </p:cNvGraphicFramePr>
          <p:nvPr/>
        </p:nvGraphicFramePr>
        <p:xfrm>
          <a:off x="3647728" y="4215948"/>
          <a:ext cx="57150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76500" imgH="457200" progId="Equation.3">
                  <p:embed/>
                </p:oleObj>
              </mc:Choice>
              <mc:Fallback>
                <p:oleObj name="Equation" r:id="rId4" imgW="24765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7728" y="4215948"/>
                        <a:ext cx="57150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7"/>
          <p:cNvGraphicFramePr>
            <a:graphicFrameLocks noChangeAspect="1"/>
          </p:cNvGraphicFramePr>
          <p:nvPr/>
        </p:nvGraphicFramePr>
        <p:xfrm>
          <a:off x="3571528" y="5357362"/>
          <a:ext cx="5943600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469900" progId="Equation.3">
                  <p:embed/>
                </p:oleObj>
              </mc:Choice>
              <mc:Fallback>
                <p:oleObj name="Equation" r:id="rId6" imgW="2286000" imgH="469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528" y="5357362"/>
                        <a:ext cx="5943600" cy="122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8"/>
          <p:cNvGraphicFramePr>
            <a:graphicFrameLocks noChangeAspect="1"/>
          </p:cNvGraphicFramePr>
          <p:nvPr/>
        </p:nvGraphicFramePr>
        <p:xfrm>
          <a:off x="6315100" y="1517161"/>
          <a:ext cx="4495800" cy="236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215130" imgH="2217420" progId="Visio.Drawing.6">
                  <p:embed/>
                </p:oleObj>
              </mc:Choice>
              <mc:Fallback>
                <p:oleObj name="VISIO" r:id="rId8" imgW="4215130" imgH="2217420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100" y="1517161"/>
                        <a:ext cx="4495800" cy="236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3" name="Group 11"/>
          <p:cNvGrpSpPr/>
          <p:nvPr/>
        </p:nvGrpSpPr>
        <p:grpSpPr bwMode="auto">
          <a:xfrm>
            <a:off x="333400" y="307505"/>
            <a:ext cx="3886200" cy="2955925"/>
            <a:chOff x="144" y="288"/>
            <a:chExt cx="2448" cy="1862"/>
          </a:xfrm>
        </p:grpSpPr>
        <p:graphicFrame>
          <p:nvGraphicFramePr>
            <p:cNvPr id="14347" name="Object 2"/>
            <p:cNvGraphicFramePr>
              <a:graphicFrameLocks noChangeAspect="1"/>
            </p:cNvGraphicFramePr>
            <p:nvPr/>
          </p:nvGraphicFramePr>
          <p:xfrm>
            <a:off x="144" y="288"/>
            <a:ext cx="2448" cy="1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0" imgW="3493135" imgH="2658110" progId="Visio.Drawing.6">
                    <p:embed/>
                  </p:oleObj>
                </mc:Choice>
                <mc:Fallback>
                  <p:oleObj name="VISIO" r:id="rId10" imgW="3493135" imgH="2658110" progId="Visio.Drawing.6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88"/>
                          <a:ext cx="2448" cy="1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8" name="Line 9"/>
            <p:cNvSpPr>
              <a:spLocks noChangeShapeType="1"/>
            </p:cNvSpPr>
            <p:nvPr/>
          </p:nvSpPr>
          <p:spPr bwMode="auto">
            <a:xfrm flipH="1">
              <a:off x="720" y="129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9" name="Line 10"/>
            <p:cNvSpPr>
              <a:spLocks noChangeShapeType="1"/>
            </p:cNvSpPr>
            <p:nvPr/>
          </p:nvSpPr>
          <p:spPr bwMode="auto">
            <a:xfrm>
              <a:off x="720" y="129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06" name="Group 14"/>
          <p:cNvGrpSpPr/>
          <p:nvPr/>
        </p:nvGrpSpPr>
        <p:grpSpPr bwMode="auto">
          <a:xfrm>
            <a:off x="3612416" y="778179"/>
            <a:ext cx="4410075" cy="830263"/>
            <a:chOff x="2736" y="0"/>
            <a:chExt cx="2778" cy="523"/>
          </a:xfrm>
        </p:grpSpPr>
        <p:sp>
          <p:nvSpPr>
            <p:cNvPr id="8201" name="Text Box 12"/>
            <p:cNvSpPr txBox="1">
              <a:spLocks noChangeArrowheads="1"/>
            </p:cNvSpPr>
            <p:nvPr/>
          </p:nvSpPr>
          <p:spPr bwMode="auto">
            <a:xfrm>
              <a:off x="3354" y="0"/>
              <a:ext cx="2160" cy="523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0"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有两个位于左半平面的共轭极点，系统稳定</a:t>
              </a:r>
            </a:p>
          </p:txBody>
        </p:sp>
        <p:sp>
          <p:nvSpPr>
            <p:cNvPr id="14346" name="Line 13"/>
            <p:cNvSpPr>
              <a:spLocks noChangeShapeType="1"/>
            </p:cNvSpPr>
            <p:nvPr/>
          </p:nvSpPr>
          <p:spPr bwMode="auto">
            <a:xfrm flipV="1">
              <a:off x="2736" y="210"/>
              <a:ext cx="598" cy="174"/>
            </a:xfrm>
            <a:prstGeom prst="line">
              <a:avLst/>
            </a:prstGeom>
            <a:noFill/>
            <a:ln w="38100">
              <a:solidFill>
                <a:srgbClr val="339966"/>
              </a:solidFill>
              <a:miter lim="800000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auto">
          <a:xfrm>
            <a:off x="1271464" y="260648"/>
            <a:ext cx="79930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例：一个二阶系统，要求                              求系统极点位置。</a:t>
            </a:r>
          </a:p>
        </p:txBody>
      </p:sp>
      <p:graphicFrame>
        <p:nvGraphicFramePr>
          <p:cNvPr id="15363" name="Object 4"/>
          <p:cNvGraphicFramePr>
            <a:graphicFrameLocks noChangeAspect="1"/>
          </p:cNvGraphicFramePr>
          <p:nvPr/>
        </p:nvGraphicFramePr>
        <p:xfrm>
          <a:off x="5422776" y="173337"/>
          <a:ext cx="26670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18565" imgH="317500" progId="Equation.3">
                  <p:embed/>
                </p:oleObj>
              </mc:Choice>
              <mc:Fallback>
                <p:oleObj name="Equation" r:id="rId2" imgW="1218565" imgH="317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776" y="173337"/>
                        <a:ext cx="266700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5"/>
          <p:cNvGraphicFramePr>
            <a:graphicFrameLocks noChangeAspect="1"/>
          </p:cNvGraphicFramePr>
          <p:nvPr/>
        </p:nvGraphicFramePr>
        <p:xfrm>
          <a:off x="1417513" y="1343323"/>
          <a:ext cx="2643188" cy="26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42870" imgH="2658110" progId="Visio.Drawing.6">
                  <p:embed/>
                </p:oleObj>
              </mc:Choice>
              <mc:Fallback>
                <p:oleObj name="VISIO" r:id="rId4" imgW="2642870" imgH="265811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513" y="1343323"/>
                        <a:ext cx="2643188" cy="265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6"/>
          <p:cNvGraphicFramePr>
            <a:graphicFrameLocks noChangeAspect="1"/>
          </p:cNvGraphicFramePr>
          <p:nvPr/>
        </p:nvGraphicFramePr>
        <p:xfrm>
          <a:off x="2103313" y="5077123"/>
          <a:ext cx="1752600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752600" imgH="1348740" progId="Visio.Drawing.6">
                  <p:embed/>
                </p:oleObj>
              </mc:Choice>
              <mc:Fallback>
                <p:oleObj name="VISIO" r:id="rId6" imgW="1752600" imgH="134874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313" y="5077123"/>
                        <a:ext cx="1752600" cy="134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7"/>
          <p:cNvGraphicFramePr>
            <a:graphicFrameLocks noChangeAspect="1"/>
          </p:cNvGraphicFramePr>
          <p:nvPr/>
        </p:nvGraphicFramePr>
        <p:xfrm>
          <a:off x="4694113" y="1343324"/>
          <a:ext cx="445135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39900" imgH="1270000" progId="Equation.3">
                  <p:embed/>
                </p:oleObj>
              </mc:Choice>
              <mc:Fallback>
                <p:oleObj name="Equation" r:id="rId8" imgW="1739900" imgH="1270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113" y="1343324"/>
                        <a:ext cx="4451350" cy="324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8"/>
          <p:cNvGraphicFramePr>
            <a:graphicFrameLocks noChangeAspect="1"/>
          </p:cNvGraphicFramePr>
          <p:nvPr/>
        </p:nvGraphicFramePr>
        <p:xfrm>
          <a:off x="4694114" y="5000923"/>
          <a:ext cx="2170113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70430" imgH="1355090" progId="Visio.Drawing.6">
                  <p:embed/>
                </p:oleObj>
              </mc:Choice>
              <mc:Fallback>
                <p:oleObj name="VISIO" r:id="rId10" imgW="2170430" imgH="1355090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114" y="5000923"/>
                        <a:ext cx="2170113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623392" y="548680"/>
            <a:ext cx="3581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2,       </a:t>
            </a:r>
            <a:r>
              <a:rPr kumimoji="0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无阻尼</a:t>
            </a:r>
          </a:p>
        </p:txBody>
      </p:sp>
      <p:graphicFrame>
        <p:nvGraphicFramePr>
          <p:cNvPr id="16387" name="Object 5"/>
          <p:cNvGraphicFramePr>
            <a:graphicFrameLocks noChangeAspect="1"/>
          </p:cNvGraphicFramePr>
          <p:nvPr/>
        </p:nvGraphicFramePr>
        <p:xfrm>
          <a:off x="1309192" y="577255"/>
          <a:ext cx="10160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5600" imgH="203200" progId="Equation.3">
                  <p:embed/>
                </p:oleObj>
              </mc:Choice>
              <mc:Fallback>
                <p:oleObj name="Equation" r:id="rId2" imgW="3556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192" y="577255"/>
                        <a:ext cx="10160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6"/>
          <p:cNvGraphicFramePr>
            <a:graphicFrameLocks noChangeAspect="1"/>
          </p:cNvGraphicFramePr>
          <p:nvPr/>
        </p:nvGraphicFramePr>
        <p:xfrm>
          <a:off x="8058944" y="1555149"/>
          <a:ext cx="297180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800" imgH="635000" progId="Equation.DSMT4">
                  <p:embed/>
                </p:oleObj>
              </mc:Choice>
              <mc:Fallback>
                <p:oleObj name="Equation" r:id="rId4" imgW="1193800" imgH="635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8944" y="1555149"/>
                        <a:ext cx="2971800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7"/>
          <p:cNvGraphicFramePr>
            <a:graphicFrameLocks noChangeAspect="1"/>
          </p:cNvGraphicFramePr>
          <p:nvPr/>
        </p:nvGraphicFramePr>
        <p:xfrm>
          <a:off x="540842" y="1324967"/>
          <a:ext cx="2673350" cy="234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74620" imgH="2348230" progId="Visio.Drawing.6">
                  <p:embed/>
                </p:oleObj>
              </mc:Choice>
              <mc:Fallback>
                <p:oleObj name="VISIO" r:id="rId6" imgW="2674620" imgH="234823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842" y="1324967"/>
                        <a:ext cx="2673350" cy="234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8"/>
          <p:cNvGraphicFramePr>
            <a:graphicFrameLocks noChangeAspect="1"/>
          </p:cNvGraphicFramePr>
          <p:nvPr/>
        </p:nvGraphicFramePr>
        <p:xfrm>
          <a:off x="3214192" y="1767880"/>
          <a:ext cx="4502150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503420" imgH="1889760" progId="Visio.Drawing.6">
                  <p:embed/>
                </p:oleObj>
              </mc:Choice>
              <mc:Fallback>
                <p:oleObj name="VISIO" r:id="rId8" imgW="4503420" imgH="1889760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192" y="1767880"/>
                        <a:ext cx="4502150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Text Box 10"/>
          <p:cNvSpPr txBox="1">
            <a:spLocks noChangeArrowheads="1"/>
          </p:cNvSpPr>
          <p:nvPr/>
        </p:nvSpPr>
        <p:spPr bwMode="auto">
          <a:xfrm>
            <a:off x="623392" y="3825280"/>
            <a:ext cx="4038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3,        </a:t>
            </a:r>
            <a:r>
              <a:rPr kumimoji="0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临界阻尼</a:t>
            </a:r>
          </a:p>
        </p:txBody>
      </p:sp>
      <p:graphicFrame>
        <p:nvGraphicFramePr>
          <p:cNvPr id="16392" name="Object 11"/>
          <p:cNvGraphicFramePr>
            <a:graphicFrameLocks noChangeAspect="1"/>
          </p:cNvGraphicFramePr>
          <p:nvPr/>
        </p:nvGraphicFramePr>
        <p:xfrm>
          <a:off x="1498106" y="3853855"/>
          <a:ext cx="9429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30200" imgH="203200" progId="Equation.3">
                  <p:embed/>
                </p:oleObj>
              </mc:Choice>
              <mc:Fallback>
                <p:oleObj name="Equation" r:id="rId10" imgW="3302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106" y="3853855"/>
                        <a:ext cx="9429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12"/>
          <p:cNvGraphicFramePr>
            <a:graphicFrameLocks noChangeAspect="1"/>
          </p:cNvGraphicFramePr>
          <p:nvPr/>
        </p:nvGraphicFramePr>
        <p:xfrm>
          <a:off x="6897192" y="3651851"/>
          <a:ext cx="34925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97000" imgH="660400" progId="Equation.DSMT4">
                  <p:embed/>
                </p:oleObj>
              </mc:Choice>
              <mc:Fallback>
                <p:oleObj name="Equation" r:id="rId12" imgW="1397000" imgH="660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192" y="3651851"/>
                        <a:ext cx="3492500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3"/>
          <p:cNvGraphicFramePr>
            <a:graphicFrameLocks noChangeAspect="1"/>
          </p:cNvGraphicFramePr>
          <p:nvPr/>
        </p:nvGraphicFramePr>
        <p:xfrm>
          <a:off x="923429" y="4702770"/>
          <a:ext cx="1787525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1789430" imgH="1661160" progId="Visio.Drawing.6">
                  <p:embed/>
                </p:oleObj>
              </mc:Choice>
              <mc:Fallback>
                <p:oleObj name="VISIO" r:id="rId14" imgW="1789430" imgH="1661160" progId="Visio.Drawing.6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429" y="4702770"/>
                        <a:ext cx="1787525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AutoShape 15"/>
          <p:cNvSpPr>
            <a:spLocks noChangeArrowheads="1"/>
          </p:cNvSpPr>
          <p:nvPr/>
        </p:nvSpPr>
        <p:spPr bwMode="auto">
          <a:xfrm>
            <a:off x="3791744" y="334367"/>
            <a:ext cx="4267200" cy="990600"/>
          </a:xfrm>
          <a:prstGeom prst="wedgeRoundRectCallout">
            <a:avLst>
              <a:gd name="adj1" fmla="val -39694"/>
              <a:gd name="adj2" fmla="val 54486"/>
              <a:gd name="adj3" fmla="val 16667"/>
            </a:avLst>
          </a:prstGeom>
          <a:blipFill>
            <a:blip r:embed="rId16"/>
            <a:tile tx="0" ty="0" sx="100000" sy="100000" flip="none" algn="tl"/>
          </a:blipFill>
          <a:ln>
            <a:noFill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系统在阶跃输入作用下立刻进入稳态的等幅振荡，无暂态过程。临界稳定或称不稳定</a:t>
            </a:r>
          </a:p>
        </p:txBody>
      </p:sp>
      <p:sp>
        <p:nvSpPr>
          <p:cNvPr id="15373" name="AutoShape 16"/>
          <p:cNvSpPr>
            <a:spLocks noChangeArrowheads="1"/>
          </p:cNvSpPr>
          <p:nvPr/>
        </p:nvSpPr>
        <p:spPr bwMode="auto">
          <a:xfrm>
            <a:off x="5328742" y="5615978"/>
            <a:ext cx="3863602" cy="1053381"/>
          </a:xfrm>
          <a:prstGeom prst="wedgeRoundRectCallout">
            <a:avLst>
              <a:gd name="adj1" fmla="val -83537"/>
              <a:gd name="adj2" fmla="val -180611"/>
              <a:gd name="adj3" fmla="val 16667"/>
            </a:avLst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系统在阶跃输入作用下不会出现振荡过程。极点位于左半平面，系统稳定</a:t>
            </a:r>
          </a:p>
        </p:txBody>
      </p:sp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627584" y="358552"/>
            <a:ext cx="42672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4,      </a:t>
            </a:r>
            <a:r>
              <a:rPr kumimoji="0"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过阻尼</a:t>
            </a:r>
          </a:p>
        </p:txBody>
      </p:sp>
      <p:graphicFrame>
        <p:nvGraphicFramePr>
          <p:cNvPr id="17411" name="Object 4"/>
          <p:cNvGraphicFramePr>
            <a:graphicFrameLocks noChangeAspect="1"/>
          </p:cNvGraphicFramePr>
          <p:nvPr/>
        </p:nvGraphicFramePr>
        <p:xfrm>
          <a:off x="1084785" y="358552"/>
          <a:ext cx="9429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0200" imgH="203200" progId="Equation.3">
                  <p:embed/>
                </p:oleObj>
              </mc:Choice>
              <mc:Fallback>
                <p:oleObj name="Equation" r:id="rId2" imgW="3302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785" y="358552"/>
                        <a:ext cx="9429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5"/>
          <p:cNvGraphicFramePr>
            <a:graphicFrameLocks noChangeAspect="1"/>
          </p:cNvGraphicFramePr>
          <p:nvPr/>
        </p:nvGraphicFramePr>
        <p:xfrm>
          <a:off x="2996134" y="605962"/>
          <a:ext cx="37973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97965" imgH="533400" progId="Equation.3">
                  <p:embed/>
                </p:oleObj>
              </mc:Choice>
              <mc:Fallback>
                <p:oleObj name="Equation" r:id="rId4" imgW="1497965" imgH="533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134" y="605962"/>
                        <a:ext cx="3797300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6"/>
          <p:cNvGraphicFramePr>
            <a:graphicFrameLocks noChangeAspect="1"/>
          </p:cNvGraphicFramePr>
          <p:nvPr/>
        </p:nvGraphicFramePr>
        <p:xfrm>
          <a:off x="551384" y="1196752"/>
          <a:ext cx="2819400" cy="184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36190" imgH="1661160" progId="Visio.Drawing.6">
                  <p:embed/>
                </p:oleObj>
              </mc:Choice>
              <mc:Fallback>
                <p:oleObj name="VISIO" r:id="rId6" imgW="2536190" imgH="166116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84" y="1196752"/>
                        <a:ext cx="2819400" cy="184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Text Box 8"/>
          <p:cNvSpPr txBox="1">
            <a:spLocks noChangeArrowheads="1"/>
          </p:cNvSpPr>
          <p:nvPr/>
        </p:nvSpPr>
        <p:spPr bwMode="auto">
          <a:xfrm>
            <a:off x="1504020" y="2911252"/>
            <a:ext cx="830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控制系统设计以欠阻尼为主，</a:t>
            </a: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重点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分析针对欠阻尼</a:t>
            </a:r>
          </a:p>
        </p:txBody>
      </p:sp>
      <p:graphicFrame>
        <p:nvGraphicFramePr>
          <p:cNvPr id="17415" name="Object 9"/>
          <p:cNvGraphicFramePr>
            <a:graphicFrameLocks noChangeAspect="1"/>
          </p:cNvGraphicFramePr>
          <p:nvPr/>
        </p:nvGraphicFramePr>
        <p:xfrm>
          <a:off x="3790020" y="3358927"/>
          <a:ext cx="251460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838200" progId="Equation.3">
                  <p:embed/>
                </p:oleObj>
              </mc:Choice>
              <mc:Fallback>
                <p:oleObj name="Equation" r:id="rId8" imgW="889000" imgH="838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020" y="3358927"/>
                        <a:ext cx="2514600" cy="237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 Box 10"/>
          <p:cNvSpPr txBox="1">
            <a:spLocks noChangeArrowheads="1"/>
          </p:cNvSpPr>
          <p:nvPr/>
        </p:nvSpPr>
        <p:spPr bwMode="auto">
          <a:xfrm>
            <a:off x="1504020" y="3779615"/>
            <a:ext cx="1981200" cy="134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超调量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调整时间</a:t>
            </a:r>
          </a:p>
        </p:txBody>
      </p:sp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4255158" y="5859240"/>
            <a:ext cx="60118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看两个根在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平面的分布，看根位置的变化 </a:t>
            </a:r>
          </a:p>
        </p:txBody>
      </p:sp>
      <p:graphicFrame>
        <p:nvGraphicFramePr>
          <p:cNvPr id="17418" name="Object 11"/>
          <p:cNvGraphicFramePr>
            <a:graphicFrameLocks noChangeAspect="1"/>
          </p:cNvGraphicFramePr>
          <p:nvPr/>
        </p:nvGraphicFramePr>
        <p:xfrm>
          <a:off x="1084785" y="5859240"/>
          <a:ext cx="3114811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40410" imgH="90170" progId="Equation.DSMT4">
                  <p:embed/>
                </p:oleObj>
              </mc:Choice>
              <mc:Fallback>
                <p:oleObj name="Equation" r:id="rId10" imgW="740410" imgH="9017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785" y="5859240"/>
                        <a:ext cx="3114811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6" name="Rectangle 14"/>
          <p:cNvSpPr>
            <a:spLocks noChangeArrowheads="1"/>
          </p:cNvSpPr>
          <p:nvPr/>
        </p:nvSpPr>
        <p:spPr bwMode="auto">
          <a:xfrm>
            <a:off x="8362020" y="1196752"/>
            <a:ext cx="28956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注意临界稳定和临界振荡的区别。前者是      ；后者是</a:t>
            </a:r>
          </a:p>
        </p:txBody>
      </p:sp>
      <p:graphicFrame>
        <p:nvGraphicFramePr>
          <p:cNvPr id="17420" name="Object 15"/>
          <p:cNvGraphicFramePr>
            <a:graphicFrameLocks noChangeAspect="1"/>
          </p:cNvGraphicFramePr>
          <p:nvPr/>
        </p:nvGraphicFramePr>
        <p:xfrm>
          <a:off x="9109573" y="2014271"/>
          <a:ext cx="7397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3040" imgH="77470" progId="Equation.3">
                  <p:embed/>
                </p:oleObj>
              </mc:Choice>
              <mc:Fallback>
                <p:oleObj name="Equation" r:id="rId12" imgW="193040" imgH="7747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9573" y="2014271"/>
                        <a:ext cx="7397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1" name="Object 16"/>
          <p:cNvGraphicFramePr>
            <a:graphicFrameLocks noChangeAspect="1"/>
          </p:cNvGraphicFramePr>
          <p:nvPr/>
        </p:nvGraphicFramePr>
        <p:xfrm>
          <a:off x="8755908" y="2385790"/>
          <a:ext cx="688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3990" imgH="77470" progId="Equation.3">
                  <p:embed/>
                </p:oleObj>
              </mc:Choice>
              <mc:Fallback>
                <p:oleObj name="Equation" r:id="rId14" imgW="173990" imgH="7747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5908" y="2385790"/>
                        <a:ext cx="688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/>
          <a:stretch>
            <a:fillRect/>
          </a:stretch>
        </p:blipFill>
        <p:spPr bwMode="auto">
          <a:xfrm>
            <a:off x="2855912" y="1196752"/>
            <a:ext cx="6480175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240089" y="6021288"/>
            <a:ext cx="5959475" cy="522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二阶系统单位阶跃响应的通用曲线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0170" y="362319"/>
            <a:ext cx="7213806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超调量</a:t>
            </a: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自然振荡频率</a:t>
            </a: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对二阶系统阶跃响应的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影响</a:t>
            </a:r>
          </a:p>
        </p:txBody>
      </p:sp>
      <p:sp>
        <p:nvSpPr>
          <p:cNvPr id="3" name="矩形 2"/>
          <p:cNvSpPr/>
          <p:nvPr/>
        </p:nvSpPr>
        <p:spPr>
          <a:xfrm>
            <a:off x="835750" y="1814577"/>
            <a:ext cx="208422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zh-CN" b="1" dirty="0"/>
              <a:t>暂态分量的振幅为 </a:t>
            </a:r>
            <a:endParaRPr lang="zh-CN" altLang="en-US" b="1" dirty="0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804516" y="-14443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9461" name="对象 4"/>
          <p:cNvGraphicFramePr>
            <a:graphicFrameLocks noChangeAspect="1"/>
          </p:cNvGraphicFramePr>
          <p:nvPr/>
        </p:nvGraphicFramePr>
        <p:xfrm>
          <a:off x="3344029" y="1425647"/>
          <a:ext cx="1936750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835" imgH="584200" progId="Equation.DSMT4">
                  <p:embed/>
                </p:oleObj>
              </mc:Choice>
              <mc:Fallback>
                <p:oleObj name="Equation" r:id="rId2" imgW="965835" imgH="584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029" y="1425647"/>
                        <a:ext cx="1936750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5744600" y="1809387"/>
            <a:ext cx="139172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/>
              <a:t>振荡频率</a:t>
            </a:r>
            <a:r>
              <a:rPr lang="zh-CN" altLang="zh-CN" b="1" dirty="0"/>
              <a:t>为 </a:t>
            </a:r>
            <a:endParaRPr lang="zh-CN" altLang="en-US" b="1" dirty="0"/>
          </a:p>
        </p:txBody>
      </p:sp>
      <p:sp>
        <p:nvSpPr>
          <p:cNvPr id="19463" name="Rectangle 4"/>
          <p:cNvSpPr>
            <a:spLocks noChangeArrowheads="1"/>
          </p:cNvSpPr>
          <p:nvPr/>
        </p:nvSpPr>
        <p:spPr bwMode="auto">
          <a:xfrm>
            <a:off x="804516" y="-14443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9464" name="对象 7"/>
          <p:cNvGraphicFramePr>
            <a:graphicFrameLocks noChangeAspect="1"/>
          </p:cNvGraphicFramePr>
          <p:nvPr/>
        </p:nvGraphicFramePr>
        <p:xfrm>
          <a:off x="7600149" y="1710332"/>
          <a:ext cx="22288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89965" imgH="279400" progId="Equation.DSMT4">
                  <p:embed/>
                </p:oleObj>
              </mc:Choice>
              <mc:Fallback>
                <p:oleObj name="Equation" r:id="rId4" imgW="989965" imgH="2794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0149" y="1710332"/>
                        <a:ext cx="22288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5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0"/>
          <a:stretch>
            <a:fillRect/>
          </a:stretch>
        </p:blipFill>
        <p:spPr bwMode="auto">
          <a:xfrm>
            <a:off x="2078037" y="3105513"/>
            <a:ext cx="8035925" cy="116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1582827" y="2708920"/>
            <a:ext cx="3994150" cy="5222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对系统平稳性的影响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90131" y="4822848"/>
            <a:ext cx="3995737" cy="5238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对系统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快速</a:t>
            </a: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性的影响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68" name="Rectangle 21"/>
          <p:cNvSpPr>
            <a:spLocks noChangeArrowheads="1"/>
          </p:cNvSpPr>
          <p:nvPr/>
        </p:nvSpPr>
        <p:spPr bwMode="auto">
          <a:xfrm>
            <a:off x="804516" y="-14443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9469" name="对象 20"/>
          <p:cNvGraphicFramePr>
            <a:graphicFrameLocks noChangeAspect="1"/>
          </p:cNvGraphicFramePr>
          <p:nvPr/>
        </p:nvGraphicFramePr>
        <p:xfrm>
          <a:off x="2001837" y="4154849"/>
          <a:ext cx="4365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6210" imgH="208280" progId="Equation.DSMT4">
                  <p:embed/>
                </p:oleObj>
              </mc:Choice>
              <mc:Fallback>
                <p:oleObj name="Equation" r:id="rId7" imgW="156210" imgH="20828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837" y="4154849"/>
                        <a:ext cx="436563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0" name="矩形 22"/>
          <p:cNvSpPr>
            <a:spLocks noChangeArrowheads="1"/>
          </p:cNvSpPr>
          <p:nvPr/>
        </p:nvSpPr>
        <p:spPr bwMode="auto">
          <a:xfrm>
            <a:off x="2462211" y="4131038"/>
            <a:ext cx="9842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一定</a:t>
            </a:r>
            <a:r>
              <a:rPr lang="zh-CN" altLang="en-US" sz="180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endParaRPr lang="zh-CN" altLang="en-US" sz="60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19471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359"/>
          <a:stretch>
            <a:fillRect/>
          </a:stretch>
        </p:blipFill>
        <p:spPr bwMode="auto">
          <a:xfrm>
            <a:off x="3781424" y="3880213"/>
            <a:ext cx="1370012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2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21"/>
          <a:stretch>
            <a:fillRect/>
          </a:stretch>
        </p:blipFill>
        <p:spPr bwMode="auto">
          <a:xfrm>
            <a:off x="5468937" y="3824649"/>
            <a:ext cx="2290763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73" name="矩形 24"/>
          <p:cNvSpPr>
            <a:spLocks noChangeArrowheads="1"/>
          </p:cNvSpPr>
          <p:nvPr/>
        </p:nvSpPr>
        <p:spPr bwMode="auto">
          <a:xfrm>
            <a:off x="7694612" y="4058013"/>
            <a:ext cx="1979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Verdana" panose="020B0604030504040204" pitchFamily="34" charset="0"/>
              </a:rPr>
              <a:t>平稳性越差</a:t>
            </a:r>
          </a:p>
        </p:txBody>
      </p:sp>
      <p:pic>
        <p:nvPicPr>
          <p:cNvPr id="19474" name="Picture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8"/>
          <a:stretch>
            <a:fillRect/>
          </a:stretch>
        </p:blipFill>
        <p:spPr bwMode="auto">
          <a:xfrm>
            <a:off x="1990094" y="5323993"/>
            <a:ext cx="750252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5" name="Picture 2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0" r="60623"/>
          <a:stretch>
            <a:fillRect/>
          </a:stretch>
        </p:blipFill>
        <p:spPr bwMode="auto">
          <a:xfrm>
            <a:off x="4312404" y="5923325"/>
            <a:ext cx="37338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6" name="Picture 2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01"/>
          <a:stretch>
            <a:fillRect/>
          </a:stretch>
        </p:blipFill>
        <p:spPr bwMode="auto">
          <a:xfrm>
            <a:off x="1984192" y="5893328"/>
            <a:ext cx="22891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3"/>
          <p:cNvGraphicFramePr>
            <a:graphicFrameLocks noChangeAspect="1"/>
          </p:cNvGraphicFramePr>
          <p:nvPr/>
        </p:nvGraphicFramePr>
        <p:xfrm>
          <a:off x="2096503" y="1339628"/>
          <a:ext cx="33528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03220" imgH="1749425" progId="Visio.Drawing.6">
                  <p:embed/>
                </p:oleObj>
              </mc:Choice>
              <mc:Fallback>
                <p:oleObj name="VISIO" r:id="rId2" imgW="2903220" imgH="1749425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6503" y="1339628"/>
                        <a:ext cx="3352800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4"/>
          <p:cNvGraphicFramePr>
            <a:graphicFrameLocks noChangeAspect="1"/>
          </p:cNvGraphicFramePr>
          <p:nvPr/>
        </p:nvGraphicFramePr>
        <p:xfrm>
          <a:off x="6462708" y="1191979"/>
          <a:ext cx="2987675" cy="233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83510" imgH="2092325" progId="Visio.Drawing.6">
                  <p:embed/>
                </p:oleObj>
              </mc:Choice>
              <mc:Fallback>
                <p:oleObj name="VISIO" r:id="rId4" imgW="2683510" imgH="2092325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2708" y="1191979"/>
                        <a:ext cx="2987675" cy="233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4" name="Group 9"/>
          <p:cNvGrpSpPr/>
          <p:nvPr/>
        </p:nvGrpSpPr>
        <p:grpSpPr bwMode="auto">
          <a:xfrm>
            <a:off x="248653" y="252191"/>
            <a:ext cx="8229600" cy="762000"/>
            <a:chOff x="288" y="2448"/>
            <a:chExt cx="5184" cy="480"/>
          </a:xfrm>
        </p:grpSpPr>
        <p:sp>
          <p:nvSpPr>
            <p:cNvPr id="12303" name="Text Box 5"/>
            <p:cNvSpPr txBox="1">
              <a:spLocks noChangeArrowheads="1"/>
            </p:cNvSpPr>
            <p:nvPr/>
          </p:nvSpPr>
          <p:spPr bwMode="auto">
            <a:xfrm>
              <a:off x="288" y="2496"/>
              <a:ext cx="51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阻尼系数       与超调量         和调整时间        的关系</a:t>
              </a:r>
            </a:p>
          </p:txBody>
        </p:sp>
        <p:graphicFrame>
          <p:nvGraphicFramePr>
            <p:cNvPr id="20496" name="Object 6"/>
            <p:cNvGraphicFramePr>
              <a:graphicFrameLocks noChangeAspect="1"/>
            </p:cNvGraphicFramePr>
            <p:nvPr/>
          </p:nvGraphicFramePr>
          <p:xfrm>
            <a:off x="1344" y="2496"/>
            <a:ext cx="220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7000" imgH="203200" progId="Equation.3">
                    <p:embed/>
                  </p:oleObj>
                </mc:Choice>
                <mc:Fallback>
                  <p:oleObj name="Equation" r:id="rId6" imgW="127000" imgH="203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496"/>
                          <a:ext cx="220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7" name="Object 7"/>
            <p:cNvGraphicFramePr>
              <a:graphicFrameLocks noChangeAspect="1"/>
            </p:cNvGraphicFramePr>
            <p:nvPr/>
          </p:nvGraphicFramePr>
          <p:xfrm>
            <a:off x="2592" y="2496"/>
            <a:ext cx="464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53365" imgH="177800" progId="Equation.3">
                    <p:embed/>
                  </p:oleObj>
                </mc:Choice>
                <mc:Fallback>
                  <p:oleObj name="Equation" r:id="rId8" imgW="253365" imgH="1778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496"/>
                          <a:ext cx="464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8" name="Object 8"/>
            <p:cNvGraphicFramePr>
              <a:graphicFrameLocks noChangeAspect="1"/>
            </p:cNvGraphicFramePr>
            <p:nvPr/>
          </p:nvGraphicFramePr>
          <p:xfrm>
            <a:off x="4176" y="2448"/>
            <a:ext cx="293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39700" imgH="228600" progId="Equation.3">
                    <p:embed/>
                  </p:oleObj>
                </mc:Choice>
                <mc:Fallback>
                  <p:oleObj name="Equation" r:id="rId10" imgW="13970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448"/>
                          <a:ext cx="293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5" name="Group 15"/>
          <p:cNvGrpSpPr/>
          <p:nvPr/>
        </p:nvGrpSpPr>
        <p:grpSpPr bwMode="auto">
          <a:xfrm>
            <a:off x="1703512" y="3429000"/>
            <a:ext cx="8610600" cy="1335087"/>
            <a:chOff x="144" y="3047"/>
            <a:chExt cx="5424" cy="841"/>
          </a:xfrm>
        </p:grpSpPr>
        <p:graphicFrame>
          <p:nvGraphicFramePr>
            <p:cNvPr id="20491" name="Object 11"/>
            <p:cNvGraphicFramePr>
              <a:graphicFrameLocks noChangeAspect="1"/>
            </p:cNvGraphicFramePr>
            <p:nvPr/>
          </p:nvGraphicFramePr>
          <p:xfrm>
            <a:off x="1480" y="3047"/>
            <a:ext cx="1352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939165" imgH="317500" progId="Equation.3">
                    <p:embed/>
                  </p:oleObj>
                </mc:Choice>
                <mc:Fallback>
                  <p:oleObj name="Equation" r:id="rId12" imgW="939165" imgH="3175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0" y="3047"/>
                          <a:ext cx="1352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0" name="Text Box 10"/>
            <p:cNvSpPr txBox="1">
              <a:spLocks noChangeArrowheads="1"/>
            </p:cNvSpPr>
            <p:nvPr/>
          </p:nvSpPr>
          <p:spPr bwMode="auto">
            <a:xfrm>
              <a:off x="144" y="3070"/>
              <a:ext cx="5424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8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(1)</a:t>
              </a:r>
              <a:r>
                <a:rPr lang="zh-CN" altLang="en-US" sz="28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阻尼系数                              </a:t>
              </a:r>
              <a:r>
                <a:rPr lang="en-US" altLang="zh-CN" sz="2800" b="1" i="1" dirty="0" err="1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t</a:t>
              </a:r>
              <a:r>
                <a:rPr lang="en-US" altLang="zh-CN" sz="2800" b="1" i="1" baseline="-25000" dirty="0" err="1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zh-CN" altLang="en-US" sz="28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在</a:t>
              </a:r>
              <a:r>
                <a:rPr lang="en-US" altLang="zh-CN" sz="28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0.707</a:t>
              </a:r>
              <a:r>
                <a:rPr lang="zh-CN" altLang="en-US" sz="28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处有一个最小值</a:t>
              </a: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8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(2)                                     (            </a:t>
              </a:r>
              <a:r>
                <a:rPr lang="zh-CN" altLang="en-US" sz="28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保持不变</a:t>
              </a:r>
              <a:r>
                <a:rPr lang="en-US" altLang="zh-CN" sz="28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)</a:t>
              </a:r>
            </a:p>
          </p:txBody>
        </p:sp>
        <p:graphicFrame>
          <p:nvGraphicFramePr>
            <p:cNvPr id="20493" name="Object 12"/>
            <p:cNvGraphicFramePr>
              <a:graphicFrameLocks noChangeAspect="1"/>
            </p:cNvGraphicFramePr>
            <p:nvPr/>
          </p:nvGraphicFramePr>
          <p:xfrm>
            <a:off x="624" y="3358"/>
            <a:ext cx="1824" cy="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091565" imgH="317500" progId="Equation.3">
                    <p:embed/>
                  </p:oleObj>
                </mc:Choice>
                <mc:Fallback>
                  <p:oleObj name="Equation" r:id="rId14" imgW="1091565" imgH="3175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58"/>
                          <a:ext cx="1824" cy="5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4" name="Object 13"/>
            <p:cNvGraphicFramePr>
              <a:graphicFrameLocks noChangeAspect="1"/>
            </p:cNvGraphicFramePr>
            <p:nvPr/>
          </p:nvGraphicFramePr>
          <p:xfrm>
            <a:off x="2688" y="3480"/>
            <a:ext cx="512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53365" imgH="177800" progId="Equation.3">
                    <p:embed/>
                  </p:oleObj>
                </mc:Choice>
                <mc:Fallback>
                  <p:oleObj name="Equation" r:id="rId16" imgW="253365" imgH="1778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3480"/>
                          <a:ext cx="512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6" name="Group 20"/>
          <p:cNvGrpSpPr/>
          <p:nvPr/>
        </p:nvGrpSpPr>
        <p:grpSpPr bwMode="auto">
          <a:xfrm>
            <a:off x="1464678" y="4870671"/>
            <a:ext cx="8270875" cy="1692275"/>
            <a:chOff x="288" y="3168"/>
            <a:chExt cx="5210" cy="1066"/>
          </a:xfrm>
        </p:grpSpPr>
        <p:sp>
          <p:nvSpPr>
            <p:cNvPr id="12295" name="Rectangle 16"/>
            <p:cNvSpPr>
              <a:spLocks noChangeArrowheads="1"/>
            </p:cNvSpPr>
            <p:nvPr/>
          </p:nvSpPr>
          <p:spPr bwMode="auto">
            <a:xfrm>
              <a:off x="288" y="3168"/>
              <a:ext cx="28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8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5.</a:t>
              </a:r>
            </a:p>
          </p:txBody>
        </p:sp>
        <p:graphicFrame>
          <p:nvGraphicFramePr>
            <p:cNvPr id="20488" name="Object 17"/>
            <p:cNvGraphicFramePr>
              <a:graphicFrameLocks noChangeAspect="1"/>
            </p:cNvGraphicFramePr>
            <p:nvPr/>
          </p:nvGraphicFramePr>
          <p:xfrm>
            <a:off x="686" y="3168"/>
            <a:ext cx="60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68300" imgH="203200" progId="Equation.3">
                    <p:embed/>
                  </p:oleObj>
                </mc:Choice>
                <mc:Fallback>
                  <p:oleObj name="Equation" r:id="rId18" imgW="368300" imgH="2032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" y="3168"/>
                          <a:ext cx="609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Rectangle 18"/>
            <p:cNvSpPr>
              <a:spLocks noChangeArrowheads="1"/>
            </p:cNvSpPr>
            <p:nvPr/>
          </p:nvSpPr>
          <p:spPr bwMode="auto">
            <a:xfrm>
              <a:off x="1346" y="3168"/>
              <a:ext cx="153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  <a:defRPr/>
              </a:pPr>
              <a:r>
                <a:rPr kumimoji="0" lang="zh-CN" altLang="en-US" sz="28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不稳定响应</a:t>
              </a:r>
            </a:p>
          </p:txBody>
        </p:sp>
        <p:sp>
          <p:nvSpPr>
            <p:cNvPr id="12298" name="Rectangle 19"/>
            <p:cNvSpPr>
              <a:spLocks noChangeArrowheads="1"/>
            </p:cNvSpPr>
            <p:nvPr/>
          </p:nvSpPr>
          <p:spPr bwMode="auto">
            <a:xfrm>
              <a:off x="554" y="3562"/>
              <a:ext cx="4944" cy="6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在此种情况下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系统的两个极点都位于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S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平面的右半部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系统的响应是发散的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即系统的阶跃响应幅值是随着时间的增加而趋于无穷大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系统不稳定</a:t>
              </a:r>
            </a:p>
          </p:txBody>
        </p:sp>
      </p:grpSp>
    </p:spTree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73990"/>
            <a:ext cx="8229600" cy="9794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一阶与二阶系统响应曲线比较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839416" y="4239339"/>
            <a:ext cx="9999463" cy="1654175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阶系统开始时响应曲线的斜率最大，随着时间的推移按指数规律不断减小直至为零；对典型二阶系统而言，响应曲线的初始斜率为零，随着时间的推移，斜率逐渐变大，当达到最大值后又逐渐减小为零，因此响应曲线有一个拐点。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>
            <a:biLevel thresh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21356" r="23163" b="8730"/>
          <a:stretch>
            <a:fillRect/>
          </a:stretch>
        </p:blipFill>
        <p:spPr bwMode="auto">
          <a:xfrm>
            <a:off x="2711624" y="938759"/>
            <a:ext cx="5926484" cy="32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87488" y="6093296"/>
            <a:ext cx="8496300" cy="5413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必须记住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欠阻尼二阶系统的动态性能指标计算公式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</p:spTree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9307" y="158341"/>
            <a:ext cx="6019800" cy="100647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4000" b="1" spc="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sz="4000" b="1" spc="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时域分析基础</a:t>
            </a:r>
            <a:endParaRPr lang="zh-CN" altLang="en-US" sz="4000" spc="4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1142895" y="1052736"/>
            <a:ext cx="3198813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典型输入信号</a:t>
            </a: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1182582" y="2214786"/>
            <a:ext cx="2787650" cy="5191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kumimoji="0"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单位阶跃函数</a:t>
            </a:r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1188933" y="3881661"/>
            <a:ext cx="2751137" cy="51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kumimoji="0"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单位斜坡函数</a:t>
            </a:r>
          </a:p>
        </p:txBody>
      </p:sp>
      <p:graphicFrame>
        <p:nvGraphicFramePr>
          <p:cNvPr id="5126" name="Object 9"/>
          <p:cNvGraphicFramePr>
            <a:graphicFrameLocks noChangeAspect="1"/>
          </p:cNvGraphicFramePr>
          <p:nvPr/>
        </p:nvGraphicFramePr>
        <p:xfrm>
          <a:off x="7189681" y="2000956"/>
          <a:ext cx="1257300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900" imgH="609600" progId="Equation.DSMT4">
                  <p:embed/>
                </p:oleObj>
              </mc:Choice>
              <mc:Fallback>
                <p:oleObj name="Equation" r:id="rId2" imgW="723900" imgH="609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9681" y="2000956"/>
                        <a:ext cx="1257300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10"/>
          <p:cNvGraphicFramePr>
            <a:graphicFrameLocks noChangeAspect="1"/>
          </p:cNvGraphicFramePr>
          <p:nvPr/>
        </p:nvGraphicFramePr>
        <p:xfrm>
          <a:off x="7295251" y="3555503"/>
          <a:ext cx="1219200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609600" progId="Equation.3">
                  <p:embed/>
                </p:oleObj>
              </mc:Choice>
              <mc:Fallback>
                <p:oleObj name="Equation" r:id="rId4" imgW="685800" imgH="609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5251" y="3555503"/>
                        <a:ext cx="1219200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8" name="Group 12"/>
          <p:cNvGrpSpPr/>
          <p:nvPr/>
        </p:nvGrpSpPr>
        <p:grpSpPr bwMode="auto">
          <a:xfrm>
            <a:off x="3989282" y="1926696"/>
            <a:ext cx="2362200" cy="1295400"/>
            <a:chOff x="2016" y="1632"/>
            <a:chExt cx="1488" cy="816"/>
          </a:xfrm>
        </p:grpSpPr>
        <p:sp>
          <p:nvSpPr>
            <p:cNvPr id="5153" name="Line 13"/>
            <p:cNvSpPr>
              <a:spLocks noChangeShapeType="1"/>
            </p:cNvSpPr>
            <p:nvPr/>
          </p:nvSpPr>
          <p:spPr bwMode="auto">
            <a:xfrm flipV="1">
              <a:off x="2400" y="177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Line 14"/>
            <p:cNvSpPr>
              <a:spLocks noChangeShapeType="1"/>
            </p:cNvSpPr>
            <p:nvPr/>
          </p:nvSpPr>
          <p:spPr bwMode="auto">
            <a:xfrm>
              <a:off x="2400" y="230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Line 15"/>
            <p:cNvSpPr>
              <a:spLocks noChangeShapeType="1"/>
            </p:cNvSpPr>
            <p:nvPr/>
          </p:nvSpPr>
          <p:spPr bwMode="auto">
            <a:xfrm>
              <a:off x="2400" y="196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Text Box 16"/>
            <p:cNvSpPr txBox="1">
              <a:spLocks noChangeArrowheads="1"/>
            </p:cNvSpPr>
            <p:nvPr/>
          </p:nvSpPr>
          <p:spPr bwMode="auto">
            <a:xfrm>
              <a:off x="2208" y="1824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57" name="Text Box 17"/>
            <p:cNvSpPr txBox="1">
              <a:spLocks noChangeArrowheads="1"/>
            </p:cNvSpPr>
            <p:nvPr/>
          </p:nvSpPr>
          <p:spPr bwMode="auto">
            <a:xfrm>
              <a:off x="3216" y="2160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158" name="Text Box 18"/>
            <p:cNvSpPr txBox="1">
              <a:spLocks noChangeArrowheads="1"/>
            </p:cNvSpPr>
            <p:nvPr/>
          </p:nvSpPr>
          <p:spPr bwMode="auto">
            <a:xfrm>
              <a:off x="2016" y="163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5129" name="Group 19"/>
          <p:cNvGrpSpPr/>
          <p:nvPr/>
        </p:nvGrpSpPr>
        <p:grpSpPr bwMode="auto">
          <a:xfrm>
            <a:off x="3954724" y="3320901"/>
            <a:ext cx="2286000" cy="1387475"/>
            <a:chOff x="2064" y="2496"/>
            <a:chExt cx="1440" cy="874"/>
          </a:xfrm>
        </p:grpSpPr>
        <p:sp>
          <p:nvSpPr>
            <p:cNvPr id="5144" name="Line 20"/>
            <p:cNvSpPr>
              <a:spLocks noChangeShapeType="1"/>
            </p:cNvSpPr>
            <p:nvPr/>
          </p:nvSpPr>
          <p:spPr bwMode="auto">
            <a:xfrm flipV="1">
              <a:off x="2448" y="264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5" name="Line 21"/>
            <p:cNvSpPr>
              <a:spLocks noChangeShapeType="1"/>
            </p:cNvSpPr>
            <p:nvPr/>
          </p:nvSpPr>
          <p:spPr bwMode="auto">
            <a:xfrm>
              <a:off x="2448" y="316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6" name="Line 22"/>
            <p:cNvSpPr>
              <a:spLocks noChangeShapeType="1"/>
            </p:cNvSpPr>
            <p:nvPr/>
          </p:nvSpPr>
          <p:spPr bwMode="auto">
            <a:xfrm flipV="1">
              <a:off x="2448" y="2784"/>
              <a:ext cx="57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7" name="Text Box 23"/>
            <p:cNvSpPr txBox="1">
              <a:spLocks noChangeArrowheads="1"/>
            </p:cNvSpPr>
            <p:nvPr/>
          </p:nvSpPr>
          <p:spPr bwMode="auto">
            <a:xfrm>
              <a:off x="3216" y="302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148" name="Text Box 24"/>
            <p:cNvSpPr txBox="1">
              <a:spLocks noChangeArrowheads="1"/>
            </p:cNvSpPr>
            <p:nvPr/>
          </p:nvSpPr>
          <p:spPr bwMode="auto">
            <a:xfrm>
              <a:off x="2256" y="2688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49" name="Text Box 25"/>
            <p:cNvSpPr txBox="1">
              <a:spLocks noChangeArrowheads="1"/>
            </p:cNvSpPr>
            <p:nvPr/>
          </p:nvSpPr>
          <p:spPr bwMode="auto">
            <a:xfrm>
              <a:off x="2784" y="3120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50" name="Text Box 26"/>
            <p:cNvSpPr txBox="1">
              <a:spLocks noChangeArrowheads="1"/>
            </p:cNvSpPr>
            <p:nvPr/>
          </p:nvSpPr>
          <p:spPr bwMode="auto">
            <a:xfrm>
              <a:off x="2064" y="2496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5151" name="Line 27"/>
            <p:cNvSpPr>
              <a:spLocks noChangeShapeType="1"/>
            </p:cNvSpPr>
            <p:nvPr/>
          </p:nvSpPr>
          <p:spPr bwMode="auto">
            <a:xfrm>
              <a:off x="2448" y="2880"/>
              <a:ext cx="43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Line 28"/>
            <p:cNvSpPr>
              <a:spLocks noChangeShapeType="1"/>
            </p:cNvSpPr>
            <p:nvPr/>
          </p:nvSpPr>
          <p:spPr bwMode="auto">
            <a:xfrm>
              <a:off x="2880" y="2880"/>
              <a:ext cx="0" cy="2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85" name="Text Box 38"/>
          <p:cNvSpPr txBox="1">
            <a:spLocks noChangeArrowheads="1"/>
          </p:cNvSpPr>
          <p:nvPr/>
        </p:nvSpPr>
        <p:spPr bwMode="auto">
          <a:xfrm>
            <a:off x="1163532" y="5548536"/>
            <a:ext cx="2825750" cy="5238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kumimoji="0"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单位脉冲函数</a:t>
            </a:r>
          </a:p>
        </p:txBody>
      </p:sp>
      <p:grpSp>
        <p:nvGrpSpPr>
          <p:cNvPr id="5131" name="Group 53"/>
          <p:cNvGrpSpPr/>
          <p:nvPr/>
        </p:nvGrpSpPr>
        <p:grpSpPr bwMode="auto">
          <a:xfrm>
            <a:off x="4341707" y="5097685"/>
            <a:ext cx="2286000" cy="1295400"/>
            <a:chOff x="2304" y="2640"/>
            <a:chExt cx="1440" cy="816"/>
          </a:xfrm>
        </p:grpSpPr>
        <p:sp>
          <p:nvSpPr>
            <p:cNvPr id="5138" name="Line 40"/>
            <p:cNvSpPr>
              <a:spLocks noChangeShapeType="1"/>
            </p:cNvSpPr>
            <p:nvPr/>
          </p:nvSpPr>
          <p:spPr bwMode="auto">
            <a:xfrm flipV="1">
              <a:off x="2688" y="278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39" name="Group 52"/>
            <p:cNvGrpSpPr/>
            <p:nvPr/>
          </p:nvGrpSpPr>
          <p:grpSpPr bwMode="auto">
            <a:xfrm>
              <a:off x="2304" y="2640"/>
              <a:ext cx="1440" cy="816"/>
              <a:chOff x="2304" y="2640"/>
              <a:chExt cx="1440" cy="816"/>
            </a:xfrm>
          </p:grpSpPr>
          <p:sp>
            <p:nvSpPr>
              <p:cNvPr id="5140" name="Line 41"/>
              <p:cNvSpPr>
                <a:spLocks noChangeShapeType="1"/>
              </p:cNvSpPr>
              <p:nvPr/>
            </p:nvSpPr>
            <p:spPr bwMode="auto">
              <a:xfrm>
                <a:off x="2304" y="331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" name="Text Box 43"/>
              <p:cNvSpPr txBox="1">
                <a:spLocks noChangeArrowheads="1"/>
              </p:cNvSpPr>
              <p:nvPr/>
            </p:nvSpPr>
            <p:spPr bwMode="auto">
              <a:xfrm>
                <a:off x="3456" y="31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i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5142" name="Text Box 46"/>
              <p:cNvSpPr txBox="1">
                <a:spLocks noChangeArrowheads="1"/>
              </p:cNvSpPr>
              <p:nvPr/>
            </p:nvSpPr>
            <p:spPr bwMode="auto">
              <a:xfrm>
                <a:off x="2304" y="2640"/>
                <a:ext cx="52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i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i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5143" name="Rectangle 51"/>
              <p:cNvSpPr>
                <a:spLocks noChangeArrowheads="1"/>
              </p:cNvSpPr>
              <p:nvPr/>
            </p:nvSpPr>
            <p:spPr bwMode="auto">
              <a:xfrm>
                <a:off x="3216" y="2784"/>
                <a:ext cx="432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0.5</a:t>
                </a:r>
                <a:r>
                  <a: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aseline="30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188933" y="3296839"/>
            <a:ext cx="838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182582" y="5013176"/>
            <a:ext cx="838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Rectangle 55"/>
          <p:cNvSpPr>
            <a:spLocks noChangeArrowheads="1"/>
          </p:cNvSpPr>
          <p:nvPr/>
        </p:nvSpPr>
        <p:spPr bwMode="auto">
          <a:xfrm>
            <a:off x="838095" y="-92497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5135" name="对象 4"/>
          <p:cNvGraphicFramePr>
            <a:graphicFrameLocks noChangeAspect="1"/>
          </p:cNvGraphicFramePr>
          <p:nvPr/>
        </p:nvGraphicFramePr>
        <p:xfrm>
          <a:off x="6913458" y="5126261"/>
          <a:ext cx="26241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85900" imgH="457200" progId="Equation.DSMT4">
                  <p:embed/>
                </p:oleObj>
              </mc:Choice>
              <mc:Fallback>
                <p:oleObj name="Equation" r:id="rId6" imgW="1485900" imgH="457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458" y="5126261"/>
                        <a:ext cx="2624137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" name="Object 10"/>
          <p:cNvGraphicFramePr>
            <a:graphicFrameLocks noChangeAspect="1"/>
          </p:cNvGraphicFramePr>
          <p:nvPr/>
        </p:nvGraphicFramePr>
        <p:xfrm>
          <a:off x="7310333" y="5996211"/>
          <a:ext cx="11890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600" imgH="203200" progId="Equation.DSMT4">
                  <p:embed/>
                </p:oleObj>
              </mc:Choice>
              <mc:Fallback>
                <p:oleObj name="Equation" r:id="rId8" imgW="609600" imgH="20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0333" y="5996211"/>
                        <a:ext cx="118903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4952894" y="5326285"/>
            <a:ext cx="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47420" y="405765"/>
            <a:ext cx="2447290" cy="762000"/>
          </a:xfrm>
        </p:spPr>
        <p:txBody>
          <a:bodyPr/>
          <a:lstStyle/>
          <a:p>
            <a:pPr>
              <a:defRPr/>
            </a:pP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例题讲解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019436" y="1167591"/>
            <a:ext cx="10153128" cy="4114800"/>
          </a:xfrm>
        </p:spPr>
        <p:txBody>
          <a:bodyPr rtlCol="0">
            <a:normAutofit/>
          </a:bodyPr>
          <a:lstStyle/>
          <a:p>
            <a:pPr>
              <a:buNone/>
              <a:defRPr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：设系统结构图如图所示。当放大器 增益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K=200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时，试计算系统的暂态性能指标值。如果将放大器 增益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增大到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1500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或减小到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13.5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时，系统的暂态特性将有何改变？</a:t>
            </a:r>
          </a:p>
          <a:p>
            <a:pPr>
              <a:buNone/>
              <a:defRPr/>
            </a:pP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  <a:defRPr/>
            </a:pP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  <a:defRPr/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  <a:buNone/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解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kumimoji="1"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(1) </a:t>
            </a:r>
            <a:r>
              <a:rPr kumimoji="1"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当</a:t>
            </a:r>
            <a:r>
              <a:rPr kumimoji="1"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K=200</a:t>
            </a:r>
            <a:r>
              <a:rPr kumimoji="1"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</a:t>
            </a:r>
            <a:r>
              <a:rPr kumimoji="1"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1"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系统闭环传递函数为</a:t>
            </a:r>
            <a:r>
              <a:rPr kumimoji="1" lang="en-US" altLang="zh-CN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p:grpSp>
        <p:nvGrpSpPr>
          <p:cNvPr id="22532" name="Group 17"/>
          <p:cNvGrpSpPr/>
          <p:nvPr/>
        </p:nvGrpSpPr>
        <p:grpSpPr bwMode="auto">
          <a:xfrm>
            <a:off x="3218384" y="2492896"/>
            <a:ext cx="5181600" cy="1295400"/>
            <a:chOff x="624" y="2160"/>
            <a:chExt cx="3264" cy="816"/>
          </a:xfrm>
        </p:grpSpPr>
        <p:sp>
          <p:nvSpPr>
            <p:cNvPr id="22534" name="AutoShape 5"/>
            <p:cNvSpPr>
              <a:spLocks noChangeArrowheads="1"/>
            </p:cNvSpPr>
            <p:nvPr/>
          </p:nvSpPr>
          <p:spPr bwMode="auto">
            <a:xfrm>
              <a:off x="1152" y="2400"/>
              <a:ext cx="240" cy="240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grpSp>
          <p:nvGrpSpPr>
            <p:cNvPr id="22535" name="Group 16"/>
            <p:cNvGrpSpPr/>
            <p:nvPr/>
          </p:nvGrpSpPr>
          <p:grpSpPr bwMode="auto">
            <a:xfrm>
              <a:off x="624" y="2160"/>
              <a:ext cx="3264" cy="816"/>
              <a:chOff x="624" y="2160"/>
              <a:chExt cx="3264" cy="816"/>
            </a:xfrm>
          </p:grpSpPr>
          <p:sp>
            <p:nvSpPr>
              <p:cNvPr id="22536" name="Line 4"/>
              <p:cNvSpPr>
                <a:spLocks noChangeShapeType="1"/>
              </p:cNvSpPr>
              <p:nvPr/>
            </p:nvSpPr>
            <p:spPr bwMode="auto">
              <a:xfrm>
                <a:off x="624" y="249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37" name="Line 6"/>
              <p:cNvSpPr>
                <a:spLocks noChangeShapeType="1"/>
              </p:cNvSpPr>
              <p:nvPr/>
            </p:nvSpPr>
            <p:spPr bwMode="auto">
              <a:xfrm>
                <a:off x="1392" y="249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38" name="Rectangle 7"/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12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  <p:graphicFrame>
            <p:nvGraphicFramePr>
              <p:cNvPr id="22539" name="Object 8"/>
              <p:cNvGraphicFramePr>
                <a:graphicFrameLocks noChangeAspect="1"/>
              </p:cNvGraphicFramePr>
              <p:nvPr/>
            </p:nvGraphicFramePr>
            <p:xfrm>
              <a:off x="2064" y="2235"/>
              <a:ext cx="960" cy="5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711200" imgH="419100" progId="Equation.3">
                      <p:embed/>
                    </p:oleObj>
                  </mc:Choice>
                  <mc:Fallback>
                    <p:oleObj name="Equation" r:id="rId2" imgW="711200" imgH="419100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64" y="2235"/>
                            <a:ext cx="960" cy="5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540" name="Line 9"/>
              <p:cNvSpPr>
                <a:spLocks noChangeShapeType="1"/>
              </p:cNvSpPr>
              <p:nvPr/>
            </p:nvSpPr>
            <p:spPr bwMode="auto">
              <a:xfrm>
                <a:off x="3120" y="2496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1" name="Line 10"/>
              <p:cNvSpPr>
                <a:spLocks noChangeShapeType="1"/>
              </p:cNvSpPr>
              <p:nvPr/>
            </p:nvSpPr>
            <p:spPr bwMode="auto">
              <a:xfrm>
                <a:off x="3504" y="2496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2" name="Line 11"/>
              <p:cNvSpPr>
                <a:spLocks noChangeShapeType="1"/>
              </p:cNvSpPr>
              <p:nvPr/>
            </p:nvSpPr>
            <p:spPr bwMode="auto">
              <a:xfrm flipH="1">
                <a:off x="1296" y="2976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3" name="Line 12"/>
              <p:cNvSpPr>
                <a:spLocks noChangeShapeType="1"/>
              </p:cNvSpPr>
              <p:nvPr/>
            </p:nvSpPr>
            <p:spPr bwMode="auto">
              <a:xfrm flipV="1">
                <a:off x="1296" y="264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4" name="Rectangle 13"/>
              <p:cNvSpPr>
                <a:spLocks noChangeArrowheads="1"/>
              </p:cNvSpPr>
              <p:nvPr/>
            </p:nvSpPr>
            <p:spPr bwMode="auto">
              <a:xfrm>
                <a:off x="624" y="216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r(s)</a:t>
                </a:r>
              </a:p>
            </p:txBody>
          </p:sp>
          <p:sp>
            <p:nvSpPr>
              <p:cNvPr id="22545" name="Rectangle 14"/>
              <p:cNvSpPr>
                <a:spLocks noChangeArrowheads="1"/>
              </p:cNvSpPr>
              <p:nvPr/>
            </p:nvSpPr>
            <p:spPr bwMode="auto">
              <a:xfrm>
                <a:off x="3408" y="216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y(s)</a:t>
                </a:r>
              </a:p>
            </p:txBody>
          </p:sp>
          <p:sp>
            <p:nvSpPr>
              <p:cNvPr id="22546" name="Rectangle 15"/>
              <p:cNvSpPr>
                <a:spLocks noChangeArrowheads="1"/>
              </p:cNvSpPr>
              <p:nvPr/>
            </p:nvSpPr>
            <p:spPr bwMode="auto">
              <a:xfrm>
                <a:off x="960" y="2640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-</a:t>
                </a:r>
              </a:p>
            </p:txBody>
          </p:sp>
        </p:grpSp>
      </p:grpSp>
      <p:graphicFrame>
        <p:nvGraphicFramePr>
          <p:cNvPr id="22533" name="Object 18"/>
          <p:cNvGraphicFramePr>
            <a:graphicFrameLocks noChangeAspect="1"/>
          </p:cNvGraphicFramePr>
          <p:nvPr/>
        </p:nvGraphicFramePr>
        <p:xfrm>
          <a:off x="1724473" y="4245557"/>
          <a:ext cx="7539876" cy="259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10000" imgH="1346200" progId="Equation.3">
                  <p:embed/>
                </p:oleObj>
              </mc:Choice>
              <mc:Fallback>
                <p:oleObj name="Equation" r:id="rId4" imgW="3810000" imgH="1346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473" y="4245557"/>
                        <a:ext cx="7539876" cy="2592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695400" y="908720"/>
          <a:ext cx="84582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52900" imgH="2743200" progId="Equation.3">
                  <p:embed/>
                </p:oleObj>
              </mc:Choice>
              <mc:Fallback>
                <p:oleObj name="Equation" r:id="rId2" imgW="4152900" imgH="274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00" y="908720"/>
                        <a:ext cx="84582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8184232" y="5157192"/>
            <a:ext cx="3240360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(2) 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当</a:t>
            </a:r>
            <a:r>
              <a:rPr lang="en-US" altLang="zh-CN" b="1" i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=1500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结果如后面表所示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也为欠阻尼状态</a:t>
            </a:r>
          </a:p>
        </p:txBody>
      </p:sp>
    </p:spTree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911424" y="476672"/>
            <a:ext cx="5556250" cy="522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(3) </a:t>
            </a:r>
            <a:r>
              <a:rPr lang="zh-CN" altLang="en-US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当</a:t>
            </a:r>
            <a:r>
              <a:rPr lang="en-US" altLang="zh-CN" b="1" i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en-US" altLang="zh-CN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=13.5</a:t>
            </a:r>
            <a:r>
              <a:rPr lang="zh-CN" altLang="en-US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</a:t>
            </a:r>
            <a:r>
              <a:rPr lang="en-US" altLang="zh-CN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系统闭环传递函数为</a:t>
            </a:r>
            <a:r>
              <a:rPr lang="en-US" altLang="zh-CN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911425" y="1268833"/>
          <a:ext cx="83534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76700" imgH="1574800" progId="Equation.3">
                  <p:embed/>
                </p:oleObj>
              </mc:Choice>
              <mc:Fallback>
                <p:oleObj name="Equation" r:id="rId2" imgW="4076700" imgH="157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425" y="1268833"/>
                        <a:ext cx="83534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911424" y="4393033"/>
            <a:ext cx="9015413" cy="8302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极点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远离虚轴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(P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/P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=15.6),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可忽略不计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,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对系统响应起主要作用</a:t>
            </a:r>
          </a:p>
          <a:p>
            <a:pPr eaLnBrk="1" hangingPunct="1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的是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极点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,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故系统可近似地用一阶系统来处理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: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1559496" y="5589167"/>
          <a:ext cx="22098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1865" imgH="228600" progId="Equation.3">
                  <p:embed/>
                </p:oleObj>
              </mc:Choice>
              <mc:Fallback>
                <p:oleObj name="Equation" r:id="rId4" imgW="951865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496" y="5589167"/>
                        <a:ext cx="22098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09" name="Group 81"/>
          <p:cNvGraphicFramePr>
            <a:graphicFrameLocks noGrp="1"/>
          </p:cNvGraphicFramePr>
          <p:nvPr/>
        </p:nvGraphicFramePr>
        <p:xfrm>
          <a:off x="695400" y="1263824"/>
          <a:ext cx="8763000" cy="3683001"/>
        </p:xfrm>
        <a:graphic>
          <a:graphicData uri="http://schemas.openxmlformats.org/drawingml/2006/table">
            <a:tbl>
              <a:tblPr/>
              <a:tblGrid>
                <a:gridCol w="96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0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5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2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20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kumimoji="1" lang="en-US" altLang="zh-CN" sz="2000" b="1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1" lang="en-US" altLang="zh-CN" sz="2000" b="1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极点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1" lang="en-US" altLang="zh-CN" sz="2000" b="1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endParaRPr kumimoji="1" lang="en-US" altLang="zh-CN" sz="2000" b="1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1" lang="en-US" altLang="zh-CN" sz="2000" b="1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1" lang="en-US" altLang="zh-CN" sz="2000" b="1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1500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0.199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86.6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17.23</a:t>
                      </a:r>
                      <a:r>
                        <a:rPr kumimoji="1" lang="en-US" altLang="zh-CN" sz="20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j84.87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0.528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0.037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0.1741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0.546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31.62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17.25</a:t>
                      </a:r>
                      <a:r>
                        <a:rPr kumimoji="1" lang="en-US" altLang="zh-CN" sz="20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+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j26.50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0.129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0.119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0.1738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3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13.5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2.1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8.216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-2.08;-32.43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1.44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644" name="Object 45"/>
          <p:cNvGraphicFramePr>
            <a:graphicFrameLocks noChangeAspect="1"/>
          </p:cNvGraphicFramePr>
          <p:nvPr/>
        </p:nvGraphicFramePr>
        <p:xfrm>
          <a:off x="2063552" y="1340768"/>
          <a:ext cx="3143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700" imgH="203200" progId="Equation.3">
                  <p:embed/>
                </p:oleObj>
              </mc:Choice>
              <mc:Fallback>
                <p:oleObj name="Equation" r:id="rId2" imgW="139700" imgH="2032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2" y="1340768"/>
                        <a:ext cx="3143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5" name="Object 48"/>
          <p:cNvGraphicFramePr>
            <a:graphicFrameLocks noChangeAspect="1"/>
          </p:cNvGraphicFramePr>
          <p:nvPr/>
        </p:nvGraphicFramePr>
        <p:xfrm>
          <a:off x="6240016" y="1354543"/>
          <a:ext cx="3571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" imgH="241300" progId="Equation.3">
                  <p:embed/>
                </p:oleObj>
              </mc:Choice>
              <mc:Fallback>
                <p:oleObj name="Equation" r:id="rId4" imgW="190500" imgH="2413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016" y="1354543"/>
                        <a:ext cx="35718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54" name="Rectangle 72"/>
          <p:cNvSpPr>
            <a:spLocks noChangeArrowheads="1"/>
          </p:cNvSpPr>
          <p:nvPr/>
        </p:nvSpPr>
        <p:spPr bwMode="auto">
          <a:xfrm>
            <a:off x="911424" y="251212"/>
            <a:ext cx="7058025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为不同值时系统所对于的动态性能指标值</a:t>
            </a:r>
          </a:p>
        </p:txBody>
      </p:sp>
      <p:sp>
        <p:nvSpPr>
          <p:cNvPr id="17455" name="Rectangle 82"/>
          <p:cNvSpPr>
            <a:spLocks noChangeArrowheads="1"/>
          </p:cNvSpPr>
          <p:nvPr/>
        </p:nvSpPr>
        <p:spPr bwMode="auto">
          <a:xfrm>
            <a:off x="551384" y="5041090"/>
            <a:ext cx="9145016" cy="1727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当放大器增益</a:t>
            </a:r>
            <a:r>
              <a:rPr lang="en-US" altLang="zh-CN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增大时，  值减小而</a:t>
            </a:r>
            <a:r>
              <a:rPr lang="en-US" altLang="zh-CN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b="1" i="1" baseline="-25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值增大，使系统超调量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增大，振荡加剧，相对稳定性变差；在适当欠阻尼时</a:t>
            </a:r>
            <a:r>
              <a:rPr lang="en-US" altLang="zh-CN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可取得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最小值；当</a:t>
            </a:r>
            <a:r>
              <a:rPr lang="en-US" altLang="zh-CN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逐渐减小时，虽相对稳定性有所改善，但若过小，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则系统将进入深度的过阻尼状态，暂态过程进行得非常缓慢。</a:t>
            </a:r>
          </a:p>
        </p:txBody>
      </p:sp>
      <p:graphicFrame>
        <p:nvGraphicFramePr>
          <p:cNvPr id="25648" name="Object 83"/>
          <p:cNvGraphicFramePr>
            <a:graphicFrameLocks noChangeAspect="1"/>
          </p:cNvGraphicFramePr>
          <p:nvPr/>
        </p:nvGraphicFramePr>
        <p:xfrm>
          <a:off x="3791744" y="5062078"/>
          <a:ext cx="3873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700" imgH="203200" progId="Equation.3">
                  <p:embed/>
                </p:oleObj>
              </mc:Choice>
              <mc:Fallback>
                <p:oleObj name="Equation" r:id="rId6" imgW="139700" imgH="203200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1744" y="5062078"/>
                        <a:ext cx="38735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124744"/>
            <a:ext cx="629602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65294" y="381853"/>
            <a:ext cx="7488833" cy="8299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  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二阶系统的结构图及单位阶跃响应分别如图所示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试确定系统参数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7651" name="对象 2"/>
          <p:cNvGraphicFramePr>
            <a:graphicFrameLocks noChangeAspect="1"/>
          </p:cNvGraphicFramePr>
          <p:nvPr/>
        </p:nvGraphicFramePr>
        <p:xfrm>
          <a:off x="2884212" y="1142684"/>
          <a:ext cx="124265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34365" imgH="215900" progId="Equation.3">
                  <p:embed/>
                </p:oleObj>
              </mc:Choice>
              <mc:Fallback>
                <p:oleObj name="公式" r:id="rId2" imgW="634365" imgH="2159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212" y="1142684"/>
                        <a:ext cx="124265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Rectangle 6"/>
          <p:cNvSpPr>
            <a:spLocks noChangeArrowheads="1"/>
          </p:cNvSpPr>
          <p:nvPr/>
        </p:nvSpPr>
        <p:spPr bwMode="auto">
          <a:xfrm>
            <a:off x="592947" y="-379466"/>
            <a:ext cx="1594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7653" name="对象 5"/>
          <p:cNvGraphicFramePr>
            <a:graphicFrameLocks noChangeAspect="1"/>
          </p:cNvGraphicFramePr>
          <p:nvPr/>
        </p:nvGraphicFramePr>
        <p:xfrm>
          <a:off x="1230442" y="1660601"/>
          <a:ext cx="7350455" cy="230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4" imgW="4181475" imgH="1295400" progId="Paint.Picture">
                  <p:embed/>
                </p:oleObj>
              </mc:Choice>
              <mc:Fallback>
                <p:oleObj name="位图图像" r:id="rId4" imgW="4181475" imgH="1295400" progId="Paint.Picture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2593"/>
                      <a:stretch>
                        <a:fillRect/>
                      </a:stretch>
                    </p:blipFill>
                    <p:spPr bwMode="auto">
                      <a:xfrm>
                        <a:off x="1230442" y="1660601"/>
                        <a:ext cx="7350455" cy="230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215996" y="3826668"/>
            <a:ext cx="2805915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由系统结构图可得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592947" y="-379466"/>
            <a:ext cx="1594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7656" name="对象 8"/>
          <p:cNvGraphicFramePr>
            <a:graphicFrameLocks noChangeAspect="1"/>
          </p:cNvGraphicFramePr>
          <p:nvPr/>
        </p:nvGraphicFramePr>
        <p:xfrm>
          <a:off x="4442994" y="4103612"/>
          <a:ext cx="2733302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294765" imgH="444500" progId="Equation.3">
                  <p:embed/>
                </p:oleObj>
              </mc:Choice>
              <mc:Fallback>
                <p:oleObj name="公式" r:id="rId6" imgW="1294765" imgH="4445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994" y="4103612"/>
                        <a:ext cx="2733302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Rectangle 10"/>
          <p:cNvSpPr>
            <a:spLocks noChangeArrowheads="1"/>
          </p:cNvSpPr>
          <p:nvPr/>
        </p:nvSpPr>
        <p:spPr bwMode="auto">
          <a:xfrm>
            <a:off x="592947" y="-379466"/>
            <a:ext cx="1594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7658" name="对象 10"/>
          <p:cNvGraphicFramePr>
            <a:graphicFrameLocks noChangeAspect="1"/>
          </p:cNvGraphicFramePr>
          <p:nvPr/>
        </p:nvGraphicFramePr>
        <p:xfrm>
          <a:off x="8075886" y="3989311"/>
          <a:ext cx="1553665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73100" imgH="508000" progId="Equation.DSMT4">
                  <p:embed/>
                </p:oleObj>
              </mc:Choice>
              <mc:Fallback>
                <p:oleObj name="Equation" r:id="rId8" imgW="673100" imgH="5080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5886" y="3989311"/>
                        <a:ext cx="1553665" cy="1236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Rectangle 12"/>
          <p:cNvSpPr>
            <a:spLocks noChangeArrowheads="1"/>
          </p:cNvSpPr>
          <p:nvPr/>
        </p:nvSpPr>
        <p:spPr bwMode="auto">
          <a:xfrm>
            <a:off x="592947" y="-379466"/>
            <a:ext cx="1594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7660" name="对象 12"/>
          <p:cNvGraphicFramePr>
            <a:graphicFrameLocks noChangeAspect="1"/>
          </p:cNvGraphicFramePr>
          <p:nvPr/>
        </p:nvGraphicFramePr>
        <p:xfrm>
          <a:off x="2135560" y="5589240"/>
          <a:ext cx="605162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84500" imgH="431800" progId="Equation.DSMT4">
                  <p:embed/>
                </p:oleObj>
              </mc:Choice>
              <mc:Fallback>
                <p:oleObj name="Equation" r:id="rId10" imgW="2984500" imgH="4318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5589240"/>
                        <a:ext cx="6051623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1" name="Rectangle 14"/>
          <p:cNvSpPr>
            <a:spLocks noChangeArrowheads="1"/>
          </p:cNvSpPr>
          <p:nvPr/>
        </p:nvSpPr>
        <p:spPr bwMode="auto">
          <a:xfrm>
            <a:off x="592947" y="-379466"/>
            <a:ext cx="1594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对象 1"/>
          <p:cNvGraphicFramePr>
            <a:graphicFrameLocks noChangeAspect="1"/>
          </p:cNvGraphicFramePr>
          <p:nvPr/>
        </p:nvGraphicFramePr>
        <p:xfrm>
          <a:off x="2855640" y="369094"/>
          <a:ext cx="476567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889000" progId="Equation.DSMT4">
                  <p:embed/>
                </p:oleObj>
              </mc:Choice>
              <mc:Fallback>
                <p:oleObj name="Equation" r:id="rId2" imgW="2120900" imgH="8890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640" y="369094"/>
                        <a:ext cx="4765675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991569" y="2817812"/>
            <a:ext cx="2233613" cy="5222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联立求解得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732582" y="-23110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8677" name="对象 4"/>
          <p:cNvGraphicFramePr>
            <a:graphicFrameLocks noChangeAspect="1"/>
          </p:cNvGraphicFramePr>
          <p:nvPr/>
        </p:nvGraphicFramePr>
        <p:xfrm>
          <a:off x="4799856" y="2817812"/>
          <a:ext cx="4425950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87500" imgH="431800" progId="Equation.DSMT4">
                  <p:embed/>
                </p:oleObj>
              </mc:Choice>
              <mc:Fallback>
                <p:oleObj name="Equation" r:id="rId4" imgW="1587500" imgH="431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856" y="2817812"/>
                        <a:ext cx="4425950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732582" y="-23110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8679" name="对象 6"/>
          <p:cNvGraphicFramePr>
            <a:graphicFrameLocks noChangeAspect="1"/>
          </p:cNvGraphicFramePr>
          <p:nvPr/>
        </p:nvGraphicFramePr>
        <p:xfrm>
          <a:off x="4799856" y="3968751"/>
          <a:ext cx="4914900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841500" imgH="482600" progId="Equation.3">
                  <p:embed/>
                </p:oleObj>
              </mc:Choice>
              <mc:Fallback>
                <p:oleObj name="公式" r:id="rId6" imgW="1841500" imgH="4826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856" y="3968751"/>
                        <a:ext cx="4914900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991569" y="4275138"/>
            <a:ext cx="2449513" cy="5238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代入前式解</a:t>
            </a: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得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28681" name="Rectangle 11"/>
          <p:cNvSpPr>
            <a:spLocks noChangeArrowheads="1"/>
          </p:cNvSpPr>
          <p:nvPr/>
        </p:nvSpPr>
        <p:spPr bwMode="auto">
          <a:xfrm>
            <a:off x="732582" y="-23110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8682" name="对象 9"/>
          <p:cNvGraphicFramePr>
            <a:graphicFrameLocks noChangeAspect="1"/>
          </p:cNvGraphicFramePr>
          <p:nvPr/>
        </p:nvGraphicFramePr>
        <p:xfrm>
          <a:off x="4799856" y="5734051"/>
          <a:ext cx="528478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005965" imgH="215900" progId="Equation.3">
                  <p:embed/>
                </p:oleObj>
              </mc:Choice>
              <mc:Fallback>
                <p:oleObj name="公式" r:id="rId8" imgW="2005965" imgH="215900" progId="Equation.3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856" y="5734051"/>
                        <a:ext cx="5284788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1569" y="5734051"/>
            <a:ext cx="2303463" cy="5222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最终求</a:t>
            </a:r>
            <a:r>
              <a:rPr lang="zh-CN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得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</p:spTree>
  </p:cSld>
  <p:clrMapOvr>
    <a:masterClrMapping/>
  </p:clrMapOvr>
  <p:transition spd="med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7081" y="122595"/>
            <a:ext cx="5178425" cy="517525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改善二阶系统响应的措施</a:t>
            </a:r>
          </a:p>
        </p:txBody>
      </p:sp>
      <p:sp>
        <p:nvSpPr>
          <p:cNvPr id="3" name="矩形 2"/>
          <p:cNvSpPr/>
          <p:nvPr/>
        </p:nvSpPr>
        <p:spPr>
          <a:xfrm>
            <a:off x="983432" y="713145"/>
            <a:ext cx="389882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（</a:t>
            </a:r>
            <a:r>
              <a:rPr lang="en-US" altLang="zh-CN" sz="2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1</a:t>
            </a:r>
            <a:r>
              <a:rPr lang="zh-CN" altLang="en-US" sz="2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）</a:t>
            </a:r>
            <a:r>
              <a:rPr lang="zh-CN" altLang="zh-CN" sz="2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误差的比例</a:t>
            </a:r>
            <a:r>
              <a:rPr lang="en-US" altLang="zh-CN" sz="2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zh-CN" sz="24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微分控制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4884" r="1471"/>
          <a:stretch>
            <a:fillRect/>
          </a:stretch>
        </p:blipFill>
        <p:spPr bwMode="auto">
          <a:xfrm>
            <a:off x="2135560" y="1269502"/>
            <a:ext cx="6284913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90960" y="2991940"/>
            <a:ext cx="2466975" cy="4552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闭环传递函数为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：</a:t>
            </a:r>
            <a:endParaRPr lang="zh-CN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29702" name="Rectangle 4"/>
          <p:cNvSpPr>
            <a:spLocks noChangeArrowheads="1"/>
          </p:cNvSpPr>
          <p:nvPr/>
        </p:nvSpPr>
        <p:spPr bwMode="auto">
          <a:xfrm>
            <a:off x="365076" y="-240631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9703" name="对象 5"/>
          <p:cNvGraphicFramePr>
            <a:graphicFrameLocks noChangeAspect="1"/>
          </p:cNvGraphicFramePr>
          <p:nvPr/>
        </p:nvGraphicFramePr>
        <p:xfrm>
          <a:off x="3057898" y="3212603"/>
          <a:ext cx="50498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63800" imgH="457200" progId="Equation.DSMT4">
                  <p:embed/>
                </p:oleObj>
              </mc:Choice>
              <mc:Fallback>
                <p:oleObj name="Equation" r:id="rId3" imgW="2463800" imgH="4572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898" y="3212603"/>
                        <a:ext cx="50498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90960" y="4076203"/>
            <a:ext cx="1738313" cy="4552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等效阻尼比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：</a:t>
            </a:r>
            <a:endParaRPr lang="zh-CN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29705" name="Rectangle 6"/>
          <p:cNvSpPr>
            <a:spLocks noChangeArrowheads="1"/>
          </p:cNvSpPr>
          <p:nvPr/>
        </p:nvSpPr>
        <p:spPr bwMode="auto">
          <a:xfrm>
            <a:off x="365076" y="-240631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9706" name="对象 8"/>
          <p:cNvGraphicFramePr>
            <a:graphicFrameLocks noChangeAspect="1"/>
          </p:cNvGraphicFramePr>
          <p:nvPr/>
        </p:nvGraphicFramePr>
        <p:xfrm>
          <a:off x="3113459" y="4222253"/>
          <a:ext cx="21605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82980" imgH="395605" progId="Equation.DSMT4">
                  <p:embed/>
                </p:oleObj>
              </mc:Choice>
              <mc:Fallback>
                <p:oleObj name="Equation" r:id="rId5" imgW="982980" imgH="395605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459" y="4222253"/>
                        <a:ext cx="216058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矩形 9"/>
          <p:cNvSpPr>
            <a:spLocks noChangeArrowheads="1"/>
          </p:cNvSpPr>
          <p:nvPr/>
        </p:nvSpPr>
        <p:spPr bwMode="auto">
          <a:xfrm>
            <a:off x="1121148" y="5085852"/>
            <a:ext cx="8315325" cy="15684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引入比例－微分控制，使系统的等效阻尼比加大，从而抑制了振荡，使超调减弱，可以改善系统的平稳性。微分作用之所以能改善动态性能，因为它产生一种早期控制（或称为超前控制），能在实际超调量出来之前，就产生一个修正作用</a:t>
            </a:r>
          </a:p>
        </p:txBody>
      </p:sp>
    </p:spTree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99456" y="548680"/>
            <a:ext cx="469391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（</a:t>
            </a:r>
            <a:r>
              <a:rPr lang="en-US" altLang="zh-CN" sz="28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2</a:t>
            </a:r>
            <a:r>
              <a:rPr lang="zh-CN" altLang="en-US" sz="2800" b="1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）输出量的速度反馈控制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08" y="1262256"/>
            <a:ext cx="5183188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848618" y="128935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30725" name="对象 3"/>
          <p:cNvGraphicFramePr>
            <a:graphicFrameLocks noChangeAspect="1"/>
          </p:cNvGraphicFramePr>
          <p:nvPr/>
        </p:nvGraphicFramePr>
        <p:xfrm>
          <a:off x="3691831" y="3677643"/>
          <a:ext cx="45370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89200" imgH="457200" progId="Equation.DSMT4">
                  <p:embed/>
                </p:oleObj>
              </mc:Choice>
              <mc:Fallback>
                <p:oleObj name="Equation" r:id="rId3" imgW="2489200" imgH="457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1831" y="3677643"/>
                        <a:ext cx="45370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72468" y="3788767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zh-CN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闭环传递函数为</a:t>
            </a:r>
            <a:r>
              <a:rPr lang="zh-CN" altLang="en-US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/>
              </a:rPr>
              <a:t>：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72493" y="4507906"/>
            <a:ext cx="1738313" cy="4552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等效阻尼比</a:t>
            </a:r>
            <a:r>
              <a:rPr lang="zh-CN" altLang="en-US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  <a:ea typeface="宋体" panose="02010600030101010101" pitchFamily="2" charset="-122"/>
              </a:rPr>
              <a:t>：</a:t>
            </a:r>
            <a:endParaRPr lang="zh-CN" altLang="zh-CN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30728" name="Rectangle 10"/>
          <p:cNvSpPr>
            <a:spLocks noChangeArrowheads="1"/>
          </p:cNvSpPr>
          <p:nvPr/>
        </p:nvSpPr>
        <p:spPr bwMode="auto">
          <a:xfrm>
            <a:off x="848618" y="128935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30729" name="对象 9"/>
          <p:cNvGraphicFramePr>
            <a:graphicFrameLocks noChangeAspect="1"/>
          </p:cNvGraphicFramePr>
          <p:nvPr/>
        </p:nvGraphicFramePr>
        <p:xfrm>
          <a:off x="3691831" y="4693643"/>
          <a:ext cx="20161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82980" imgH="395605" progId="Equation.DSMT4">
                  <p:embed/>
                </p:oleObj>
              </mc:Choice>
              <mc:Fallback>
                <p:oleObj name="Equation" r:id="rId5" imgW="982980" imgH="395605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1831" y="4693643"/>
                        <a:ext cx="201612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883543" y="5990630"/>
            <a:ext cx="889317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等效阻尼比增大，振荡倾向和超调量减小，改善了系统的平稳性</a:t>
            </a:r>
          </a:p>
        </p:txBody>
      </p:sp>
    </p:spTree>
  </p:cSld>
  <p:clrMapOvr>
    <a:masterClrMapping/>
  </p:clrMapOvr>
  <p:transition spd="med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440" y="975370"/>
            <a:ext cx="604867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比例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微分控制和速度反馈控制比较</a:t>
            </a:r>
          </a:p>
        </p:txBody>
      </p:sp>
      <p:sp>
        <p:nvSpPr>
          <p:cNvPr id="3" name="矩形 2"/>
          <p:cNvSpPr/>
          <p:nvPr/>
        </p:nvSpPr>
        <p:spPr>
          <a:xfrm>
            <a:off x="1055440" y="1916832"/>
            <a:ext cx="7991475" cy="3970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从实现角度看，比例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微分控制的线路结构比较简单，成本低，而速度反馈控制部件则比较昂贵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en-US" altLang="zh-CN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从抗干扰来看，前者抗干扰能力较后者差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en-US" altLang="zh-CN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从控制性能看，两者均能改善系统的平稳性，在相同的阻尼比和自然频率下，采用速度反馈不足之处是其会使系统的开环增益下降</a:t>
            </a:r>
          </a:p>
        </p:txBody>
      </p:sp>
    </p:spTree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0457" y="262857"/>
            <a:ext cx="6019800" cy="7969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4000" b="1" spc="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sz="4000" b="1" spc="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时域分析基础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1095084" y="1088232"/>
            <a:ext cx="502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典型输入信号</a:t>
            </a: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1100870" y="4673864"/>
            <a:ext cx="3048000" cy="5191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kumimoji="0"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单位抛物线函数</a:t>
            </a: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1100870" y="2419614"/>
            <a:ext cx="2800350" cy="519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kumimoji="0"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单位正弦输入</a:t>
            </a:r>
          </a:p>
        </p:txBody>
      </p:sp>
      <p:graphicFrame>
        <p:nvGraphicFramePr>
          <p:cNvPr id="6150" name="Object 11"/>
          <p:cNvGraphicFramePr>
            <a:graphicFrameLocks noChangeAspect="1"/>
          </p:cNvGraphicFramePr>
          <p:nvPr/>
        </p:nvGraphicFramePr>
        <p:xfrm>
          <a:off x="7273070" y="2014801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03200" progId="Equation.3">
                  <p:embed/>
                </p:oleObj>
              </mc:Choice>
              <mc:Fallback>
                <p:oleObj name="Equation" r:id="rId2" imgW="8255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3070" y="2014801"/>
                        <a:ext cx="1447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51" name="Group 29"/>
          <p:cNvGrpSpPr/>
          <p:nvPr/>
        </p:nvGrpSpPr>
        <p:grpSpPr bwMode="auto">
          <a:xfrm>
            <a:off x="4112357" y="1927351"/>
            <a:ext cx="2590800" cy="1304925"/>
            <a:chOff x="2064" y="3360"/>
            <a:chExt cx="1632" cy="822"/>
          </a:xfrm>
        </p:grpSpPr>
        <p:sp>
          <p:nvSpPr>
            <p:cNvPr id="6163" name="Text Box 30"/>
            <p:cNvSpPr txBox="1">
              <a:spLocks noChangeArrowheads="1"/>
            </p:cNvSpPr>
            <p:nvPr/>
          </p:nvSpPr>
          <p:spPr bwMode="auto">
            <a:xfrm>
              <a:off x="3408" y="379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164" name="Text Box 31"/>
            <p:cNvSpPr txBox="1">
              <a:spLocks noChangeArrowheads="1"/>
            </p:cNvSpPr>
            <p:nvPr/>
          </p:nvSpPr>
          <p:spPr bwMode="auto">
            <a:xfrm>
              <a:off x="2064" y="3360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6165" name="Line 32"/>
            <p:cNvSpPr>
              <a:spLocks noChangeShapeType="1"/>
            </p:cNvSpPr>
            <p:nvPr/>
          </p:nvSpPr>
          <p:spPr bwMode="auto">
            <a:xfrm flipV="1">
              <a:off x="2448" y="355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6" name="Line 33"/>
            <p:cNvSpPr>
              <a:spLocks noChangeShapeType="1"/>
            </p:cNvSpPr>
            <p:nvPr/>
          </p:nvSpPr>
          <p:spPr bwMode="auto">
            <a:xfrm>
              <a:off x="2448" y="397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67" name="Object 34"/>
            <p:cNvGraphicFramePr>
              <a:graphicFrameLocks noChangeAspect="1"/>
            </p:cNvGraphicFramePr>
            <p:nvPr/>
          </p:nvGraphicFramePr>
          <p:xfrm>
            <a:off x="2448" y="3744"/>
            <a:ext cx="742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3270250" imgH="1999615" progId="Visio.Drawing.6">
                    <p:embed/>
                  </p:oleObj>
                </mc:Choice>
                <mc:Fallback>
                  <p:oleObj name="VISIO" r:id="rId4" imgW="3270250" imgH="1999615" progId="Visio.Drawing.6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3744"/>
                          <a:ext cx="742" cy="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8" name="Text Box 35"/>
            <p:cNvSpPr txBox="1">
              <a:spLocks noChangeArrowheads="1"/>
            </p:cNvSpPr>
            <p:nvPr/>
          </p:nvSpPr>
          <p:spPr bwMode="auto">
            <a:xfrm>
              <a:off x="2256" y="360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69" name="Line 36"/>
            <p:cNvSpPr>
              <a:spLocks noChangeShapeType="1"/>
            </p:cNvSpPr>
            <p:nvPr/>
          </p:nvSpPr>
          <p:spPr bwMode="auto">
            <a:xfrm>
              <a:off x="2448" y="3768"/>
              <a:ext cx="19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2" name="Group 53"/>
          <p:cNvGrpSpPr/>
          <p:nvPr/>
        </p:nvGrpSpPr>
        <p:grpSpPr bwMode="auto">
          <a:xfrm>
            <a:off x="4226657" y="4178563"/>
            <a:ext cx="2286000" cy="1295400"/>
            <a:chOff x="2304" y="2640"/>
            <a:chExt cx="1440" cy="816"/>
          </a:xfrm>
        </p:grpSpPr>
        <p:sp>
          <p:nvSpPr>
            <p:cNvPr id="6156" name="Line 40"/>
            <p:cNvSpPr>
              <a:spLocks noChangeShapeType="1"/>
            </p:cNvSpPr>
            <p:nvPr/>
          </p:nvSpPr>
          <p:spPr bwMode="auto">
            <a:xfrm flipV="1">
              <a:off x="2688" y="278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157" name="Group 52"/>
            <p:cNvGrpSpPr/>
            <p:nvPr/>
          </p:nvGrpSpPr>
          <p:grpSpPr bwMode="auto">
            <a:xfrm>
              <a:off x="2304" y="2640"/>
              <a:ext cx="1440" cy="816"/>
              <a:chOff x="2304" y="2640"/>
              <a:chExt cx="1440" cy="816"/>
            </a:xfrm>
          </p:grpSpPr>
          <p:sp>
            <p:nvSpPr>
              <p:cNvPr id="6158" name="Line 41"/>
              <p:cNvSpPr>
                <a:spLocks noChangeShapeType="1"/>
              </p:cNvSpPr>
              <p:nvPr/>
            </p:nvSpPr>
            <p:spPr bwMode="auto">
              <a:xfrm>
                <a:off x="2688" y="331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9" name="Text Box 43"/>
              <p:cNvSpPr txBox="1">
                <a:spLocks noChangeArrowheads="1"/>
              </p:cNvSpPr>
              <p:nvPr/>
            </p:nvSpPr>
            <p:spPr bwMode="auto">
              <a:xfrm>
                <a:off x="3456" y="31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i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6160" name="Text Box 46"/>
              <p:cNvSpPr txBox="1">
                <a:spLocks noChangeArrowheads="1"/>
              </p:cNvSpPr>
              <p:nvPr/>
            </p:nvSpPr>
            <p:spPr bwMode="auto">
              <a:xfrm>
                <a:off x="2304" y="2640"/>
                <a:ext cx="52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i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i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6161" name="Freeform 50"/>
              <p:cNvSpPr/>
              <p:nvPr/>
            </p:nvSpPr>
            <p:spPr bwMode="auto">
              <a:xfrm>
                <a:off x="2688" y="2784"/>
                <a:ext cx="528" cy="528"/>
              </a:xfrm>
              <a:custGeom>
                <a:avLst/>
                <a:gdLst>
                  <a:gd name="T0" fmla="*/ 0 w 528"/>
                  <a:gd name="T1" fmla="*/ 528 h 528"/>
                  <a:gd name="T2" fmla="*/ 336 w 528"/>
                  <a:gd name="T3" fmla="*/ 384 h 528"/>
                  <a:gd name="T4" fmla="*/ 528 w 528"/>
                  <a:gd name="T5" fmla="*/ 0 h 5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28" h="528">
                    <a:moveTo>
                      <a:pt x="0" y="528"/>
                    </a:moveTo>
                    <a:cubicBezTo>
                      <a:pt x="124" y="500"/>
                      <a:pt x="248" y="472"/>
                      <a:pt x="336" y="384"/>
                    </a:cubicBezTo>
                    <a:cubicBezTo>
                      <a:pt x="424" y="296"/>
                      <a:pt x="476" y="148"/>
                      <a:pt x="5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Rectangle 51"/>
              <p:cNvSpPr>
                <a:spLocks noChangeArrowheads="1"/>
              </p:cNvSpPr>
              <p:nvPr/>
            </p:nvSpPr>
            <p:spPr bwMode="auto">
              <a:xfrm>
                <a:off x="3216" y="2784"/>
                <a:ext cx="432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0.5</a:t>
                </a:r>
                <a:r>
                  <a: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aseline="30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</p:grpSp>
      <p:sp>
        <p:nvSpPr>
          <p:cNvPr id="6153" name="Text Box 55"/>
          <p:cNvSpPr txBox="1">
            <a:spLocks noChangeArrowheads="1"/>
          </p:cNvSpPr>
          <p:nvPr/>
        </p:nvSpPr>
        <p:spPr bwMode="auto">
          <a:xfrm>
            <a:off x="7155596" y="2456126"/>
            <a:ext cx="22510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/(s</a:t>
            </a:r>
            <a:r>
              <a:rPr lang="en-US" altLang="zh-CN" b="1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="1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121507" y="3818201"/>
            <a:ext cx="838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5" name="Text Box 54"/>
          <p:cNvSpPr txBox="1">
            <a:spLocks noChangeArrowheads="1"/>
          </p:cNvSpPr>
          <p:nvPr/>
        </p:nvSpPr>
        <p:spPr bwMode="auto">
          <a:xfrm>
            <a:off x="7392132" y="4267463"/>
            <a:ext cx="175418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r(t)=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0.5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b="1" i="1" baseline="30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</a:rPr>
              <a:t>)=1/s</a:t>
            </a:r>
            <a:r>
              <a: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ransition spd="med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690564" y="1100435"/>
            <a:ext cx="7086600" cy="5191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8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设系统没有重极点，对单位阶跃输入响应</a:t>
            </a:r>
          </a:p>
        </p:txBody>
      </p:sp>
      <p:graphicFrame>
        <p:nvGraphicFramePr>
          <p:cNvPr id="33795" name="Object 4"/>
          <p:cNvGraphicFramePr>
            <a:graphicFrameLocks noChangeAspect="1"/>
          </p:cNvGraphicFramePr>
          <p:nvPr/>
        </p:nvGraphicFramePr>
        <p:xfrm>
          <a:off x="1538164" y="1694159"/>
          <a:ext cx="8153400" cy="233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955790" imgH="1988820" progId="Visio.Drawing.6">
                  <p:embed/>
                </p:oleObj>
              </mc:Choice>
              <mc:Fallback>
                <p:oleObj name="VISIO" r:id="rId2" imgW="6955790" imgH="198882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164" y="1694159"/>
                        <a:ext cx="8153400" cy="233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5"/>
          <p:cNvGraphicFramePr>
            <a:graphicFrameLocks noChangeAspect="1"/>
          </p:cNvGraphicFramePr>
          <p:nvPr/>
        </p:nvGraphicFramePr>
        <p:xfrm>
          <a:off x="1461964" y="4634210"/>
          <a:ext cx="868680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00400" imgH="457200" progId="Equation.3">
                  <p:embed/>
                </p:oleObj>
              </mc:Choice>
              <mc:Fallback>
                <p:oleObj name="Equation" r:id="rId4" imgW="32004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1964" y="4634210"/>
                        <a:ext cx="8686800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6"/>
          <p:cNvSpPr txBox="1">
            <a:spLocks noChangeArrowheads="1"/>
          </p:cNvSpPr>
          <p:nvPr/>
        </p:nvSpPr>
        <p:spPr bwMode="auto">
          <a:xfrm>
            <a:off x="2071564" y="592961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输入模态</a:t>
            </a:r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128964" y="5929610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一阶模态</a:t>
            </a:r>
          </a:p>
        </p:txBody>
      </p:sp>
      <p:sp>
        <p:nvSpPr>
          <p:cNvPr id="33799" name="Text Box 8"/>
          <p:cNvSpPr txBox="1">
            <a:spLocks noChangeArrowheads="1"/>
          </p:cNvSpPr>
          <p:nvPr/>
        </p:nvSpPr>
        <p:spPr bwMode="auto">
          <a:xfrm>
            <a:off x="6948364" y="5929610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二阶模态</a:t>
            </a:r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1912815" y="3962698"/>
            <a:ext cx="6892925" cy="523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高阶系统的单位阶跃响应类似于二阶响应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23392" y="232071"/>
            <a:ext cx="4343400" cy="5175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b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高阶系统的时域分析</a:t>
            </a:r>
          </a:p>
        </p:txBody>
      </p:sp>
    </p:spTree>
  </p:cSld>
  <p:clrMapOvr>
    <a:masterClrMapping/>
  </p:clrMapOvr>
  <p:transition spd="med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3"/>
          <p:cNvSpPr txBox="1">
            <a:spLocks noChangeArrowheads="1"/>
          </p:cNvSpPr>
          <p:nvPr/>
        </p:nvSpPr>
        <p:spPr bwMode="auto">
          <a:xfrm>
            <a:off x="2063552" y="1268760"/>
            <a:ext cx="7127875" cy="24431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高阶系统响应由一阶和二阶响应组成。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离虚轴远的极点对系统影响小。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高阶系统响应受零点影响。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闭环主导极点决定系统的基本性能。</a:t>
            </a:r>
          </a:p>
        </p:txBody>
      </p:sp>
      <p:grpSp>
        <p:nvGrpSpPr>
          <p:cNvPr id="34819" name="Group 7"/>
          <p:cNvGrpSpPr/>
          <p:nvPr/>
        </p:nvGrpSpPr>
        <p:grpSpPr bwMode="auto">
          <a:xfrm>
            <a:off x="2825551" y="3984972"/>
            <a:ext cx="6248400" cy="2401888"/>
            <a:chOff x="672" y="2112"/>
            <a:chExt cx="3936" cy="1513"/>
          </a:xfrm>
        </p:grpSpPr>
        <p:graphicFrame>
          <p:nvGraphicFramePr>
            <p:cNvPr id="34821" name="Object 4"/>
            <p:cNvGraphicFramePr>
              <a:graphicFrameLocks noChangeAspect="1"/>
            </p:cNvGraphicFramePr>
            <p:nvPr/>
          </p:nvGraphicFramePr>
          <p:xfrm>
            <a:off x="672" y="2112"/>
            <a:ext cx="3264" cy="1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4568825" imgH="2118360" progId="Visio.Drawing.6">
                    <p:embed/>
                  </p:oleObj>
                </mc:Choice>
                <mc:Fallback>
                  <p:oleObj name="VISIO" r:id="rId2" imgW="4568825" imgH="2118360" progId="Visio.Drawing.6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112"/>
                          <a:ext cx="3264" cy="1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2" name="AutoShape 5"/>
            <p:cNvSpPr>
              <a:spLocks noChangeArrowheads="1"/>
            </p:cNvSpPr>
            <p:nvPr/>
          </p:nvSpPr>
          <p:spPr bwMode="auto">
            <a:xfrm>
              <a:off x="3408" y="3072"/>
              <a:ext cx="1200" cy="336"/>
            </a:xfrm>
            <a:prstGeom prst="wedgeRectCallout">
              <a:avLst>
                <a:gd name="adj1" fmla="val -102750"/>
                <a:gd name="adj2" fmla="val 33931"/>
              </a:avLst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0"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主导极点</a:t>
              </a:r>
            </a:p>
          </p:txBody>
        </p:sp>
        <p:sp>
          <p:nvSpPr>
            <p:cNvPr id="19463" name="AutoShape 6"/>
            <p:cNvSpPr>
              <a:spLocks noChangeArrowheads="1"/>
            </p:cNvSpPr>
            <p:nvPr/>
          </p:nvSpPr>
          <p:spPr bwMode="auto">
            <a:xfrm>
              <a:off x="3408" y="2352"/>
              <a:ext cx="1200" cy="336"/>
            </a:xfrm>
            <a:prstGeom prst="wedgeRectCallout">
              <a:avLst>
                <a:gd name="adj1" fmla="val -102750"/>
                <a:gd name="adj2" fmla="val -33037"/>
              </a:avLst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0"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主导极点</a:t>
              </a: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350890" y="405160"/>
            <a:ext cx="1512887" cy="6477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 论</a:t>
            </a:r>
          </a:p>
        </p:txBody>
      </p:sp>
    </p:spTree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3392" y="201827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控制系统的时域分析</a:t>
            </a:r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1055440" y="1834196"/>
            <a:ext cx="10513168" cy="11137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一阶系统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G(s)=K/(TS+1)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的放大系数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愈小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则系统的输出响应的稳态值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   )</a:t>
            </a: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不变			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不定 		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愈小			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愈大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1055440" y="3356992"/>
            <a:ext cx="11136560" cy="11137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二阶系统当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0&lt;ξ&lt;1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时，如果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ξ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增加，则输出响应的最大超调量将会（ 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不变			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不定 		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越长			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越</a:t>
            </a:r>
            <a:endParaRPr lang="en-US" altLang="zh-CN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1042108"/>
            <a:ext cx="2664296" cy="7920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线上作答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8616951" y="5876926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2" name="AutoShape 4"/>
          <p:cNvSpPr>
            <a:spLocks noChangeArrowheads="1"/>
          </p:cNvSpPr>
          <p:nvPr/>
        </p:nvSpPr>
        <p:spPr bwMode="auto">
          <a:xfrm>
            <a:off x="8904288" y="5876926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3" name="AutoShape 5"/>
          <p:cNvSpPr>
            <a:spLocks noChangeArrowheads="1"/>
          </p:cNvSpPr>
          <p:nvPr/>
        </p:nvSpPr>
        <p:spPr bwMode="auto">
          <a:xfrm>
            <a:off x="6024563" y="1341439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199456" y="1628800"/>
            <a:ext cx="9289032" cy="23069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讨论：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前面</a:t>
            </a:r>
            <a:r>
              <a:rPr lang="zh-CN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学习了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PI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控制对二阶系统性能的改善，那么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PD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控制和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PID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控制对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二阶系统性能又会产生什么样的影响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?</a:t>
            </a:r>
            <a:endParaRPr lang="en-US" altLang="zh-CN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/>
        </p:nvSpPr>
        <p:spPr bwMode="auto">
          <a:xfrm>
            <a:off x="623392" y="188640"/>
            <a:ext cx="6390780" cy="547687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方正姚体" panose="02010601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方正姚体" panose="02010601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方正姚体" panose="02010601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方正姚体" panose="02010601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方正姚体" panose="02010601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方正姚体" panose="02010601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方正姚体" panose="02010601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方正姚体" panose="02010601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3.3 </a:t>
            </a:r>
            <a:r>
              <a:rPr lang="zh-CN" altLang="en-US" sz="4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线性系统的稳定性分析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983432" y="980728"/>
            <a:ext cx="3276600" cy="584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  </a:t>
            </a:r>
            <a:r>
              <a:rPr lang="zh-CN" alt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稳定性的概念</a:t>
            </a:r>
          </a:p>
        </p:txBody>
      </p:sp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1134244" y="1895129"/>
            <a:ext cx="8077200" cy="14065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0000"/>
              </a:spcBef>
              <a:buFontTx/>
              <a:buNone/>
              <a:defRPr/>
            </a:pP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稳定是控制系统正常工作的首要条件。分析、判定系统的稳定性，并提出确保系统稳定的条件是自动控制理论的基本任务之一。</a:t>
            </a: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970732" y="4857403"/>
            <a:ext cx="8305800" cy="1422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定义：在扰动作用下系统偏离了原来的平衡状态，如果扰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动消除后，系统能够以足够的准确度恢复到原来的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平衡状态，则系统是稳定的；否则，系统不稳定。</a:t>
            </a:r>
          </a:p>
        </p:txBody>
      </p:sp>
      <p:pic>
        <p:nvPicPr>
          <p:cNvPr id="35846" name="图片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32" y="3408015"/>
            <a:ext cx="5029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20"/>
          <p:cNvGrpSpPr/>
          <p:nvPr/>
        </p:nvGrpSpPr>
        <p:grpSpPr bwMode="auto">
          <a:xfrm>
            <a:off x="1071886" y="1033761"/>
            <a:ext cx="8118475" cy="5121275"/>
            <a:chOff x="214" y="1291"/>
            <a:chExt cx="5114" cy="2938"/>
          </a:xfrm>
        </p:grpSpPr>
        <p:sp>
          <p:nvSpPr>
            <p:cNvPr id="29700" name="Rectangle 5"/>
            <p:cNvSpPr>
              <a:spLocks noChangeArrowheads="1"/>
            </p:cNvSpPr>
            <p:nvPr/>
          </p:nvSpPr>
          <p:spPr bwMode="auto">
            <a:xfrm>
              <a:off x="288" y="3696"/>
              <a:ext cx="5040" cy="53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系统稳定的充要条件：</a:t>
              </a:r>
              <a:r>
                <a:rPr lang="zh-CN" altLang="en-US" sz="2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系统的所有闭环极点均具有负的实部，</a:t>
              </a:r>
              <a:r>
                <a:rPr lang="zh-CN" altLang="en-US" sz="2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 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                   </a:t>
              </a:r>
              <a:r>
                <a:rPr lang="zh-CN" altLang="en-US" sz="2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或所有闭环极点均严格位于左半</a:t>
              </a:r>
              <a:r>
                <a:rPr lang="en-US" altLang="zh-CN" sz="2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s</a:t>
              </a:r>
              <a:r>
                <a:rPr lang="zh-CN" altLang="en-US" sz="2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平面。</a:t>
              </a:r>
              <a:endPara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36869" name="Group 6"/>
            <p:cNvGrpSpPr/>
            <p:nvPr/>
          </p:nvGrpSpPr>
          <p:grpSpPr bwMode="auto">
            <a:xfrm>
              <a:off x="288" y="1291"/>
              <a:ext cx="4512" cy="411"/>
              <a:chOff x="288" y="1315"/>
              <a:chExt cx="4512" cy="411"/>
            </a:xfrm>
          </p:grpSpPr>
          <p:pic>
            <p:nvPicPr>
              <p:cNvPr id="36881" name="图片 1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337"/>
                <a:ext cx="840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BCEBBC"/>
                        </a:gs>
                        <a:gs pos="50000">
                          <a:srgbClr val="CCFFCC"/>
                        </a:gs>
                        <a:gs pos="100000">
                          <a:srgbClr val="BCEBBC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82" name="Rectangle 8"/>
              <p:cNvSpPr>
                <a:spLocks noChangeArrowheads="1"/>
              </p:cNvSpPr>
              <p:nvPr/>
            </p:nvSpPr>
            <p:spPr bwMode="auto">
              <a:xfrm>
                <a:off x="288" y="1315"/>
                <a:ext cx="4512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根据系统稳定的定义，若          </a:t>
                </a:r>
                <a:r>
                  <a:rPr lang="en-US" altLang="zh-CN" sz="2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2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则系统是稳定的。</a:t>
                </a:r>
                <a:r>
                  <a:rPr lang="zh-CN" altLang="en-US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</a:t>
                </a:r>
              </a:p>
            </p:txBody>
          </p:sp>
        </p:grpSp>
        <p:pic>
          <p:nvPicPr>
            <p:cNvPr id="36870" name="图片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1696"/>
              <a:ext cx="2880" cy="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1" name="图片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159"/>
              <a:ext cx="3600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2" name="图片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" y="2573"/>
              <a:ext cx="2919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3" name="图片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" y="2901"/>
              <a:ext cx="1712" cy="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4" name="图片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3056"/>
              <a:ext cx="91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7" name="Rectangle 14"/>
            <p:cNvSpPr>
              <a:spLocks noChangeArrowheads="1"/>
            </p:cNvSpPr>
            <p:nvPr/>
          </p:nvSpPr>
          <p:spPr bwMode="auto">
            <a:xfrm>
              <a:off x="214" y="1714"/>
              <a:ext cx="922" cy="27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宋体" panose="02010600030101010101" pitchFamily="2" charset="-122"/>
                  <a:ea typeface="黑体" panose="02010609060101010101" pitchFamily="49" charset="-122"/>
                </a:rPr>
                <a:t>必要性</a:t>
              </a: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黑体" panose="02010609060101010101" pitchFamily="49" charset="-122"/>
                </a:rPr>
                <a:t>：</a:t>
              </a:r>
              <a:endParaRPr lang="zh-CN" altLang="en-US" b="1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pic>
          <p:nvPicPr>
            <p:cNvPr id="36876" name="图片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" y="3044"/>
              <a:ext cx="768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9" name="Rectangle 16"/>
            <p:cNvSpPr>
              <a:spLocks noChangeArrowheads="1"/>
            </p:cNvSpPr>
            <p:nvPr/>
          </p:nvSpPr>
          <p:spPr bwMode="auto">
            <a:xfrm>
              <a:off x="249" y="3320"/>
              <a:ext cx="906" cy="27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en-US" b="1">
                  <a:solidFill>
                    <a:srgbClr val="0000FF"/>
                  </a:solidFill>
                  <a:latin typeface="宋体" panose="02010600030101010101" pitchFamily="2" charset="-122"/>
                  <a:ea typeface="黑体" panose="02010609060101010101" pitchFamily="49" charset="-122"/>
                </a:rPr>
                <a:t>充分性</a:t>
              </a:r>
              <a:r>
                <a:rPr lang="zh-CN" altLang="en-US" sz="2000" b="1">
                  <a:solidFill>
                    <a:srgbClr val="0000FF"/>
                  </a:solidFill>
                  <a:latin typeface="宋体" panose="02010600030101010101" pitchFamily="2" charset="-122"/>
                  <a:ea typeface="黑体" panose="02010609060101010101" pitchFamily="49" charset="-122"/>
                </a:rPr>
                <a:t>：</a:t>
              </a:r>
              <a:endParaRPr lang="zh-CN" altLang="en-US" b="1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pic>
          <p:nvPicPr>
            <p:cNvPr id="36878" name="图片 1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" y="3384"/>
              <a:ext cx="488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9" name="图片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" y="3414"/>
              <a:ext cx="91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0" name="图片 1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8" y="3247"/>
              <a:ext cx="1861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127448" y="260648"/>
            <a:ext cx="3643312" cy="5048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kumimoji="0" lang="en-US" altLang="zh-CN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kumimoji="0"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稳定的充要条件 </a:t>
            </a:r>
          </a:p>
        </p:txBody>
      </p:sp>
    </p:spTree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2293690" y="2780928"/>
            <a:ext cx="5314478" cy="4005362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853828" y="836712"/>
            <a:ext cx="38163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系统闭环特征方程为：</a:t>
            </a:r>
          </a:p>
        </p:txBody>
      </p:sp>
      <p:graphicFrame>
        <p:nvGraphicFramePr>
          <p:cNvPr id="37892" name="Object 5"/>
          <p:cNvGraphicFramePr>
            <a:graphicFrameLocks noChangeAspect="1"/>
          </p:cNvGraphicFramePr>
          <p:nvPr/>
        </p:nvGraphicFramePr>
        <p:xfrm>
          <a:off x="836129" y="1106196"/>
          <a:ext cx="82296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89300" imgH="431800" progId="Equation.3">
                  <p:embed/>
                </p:oleObj>
              </mc:Choice>
              <mc:Fallback>
                <p:oleObj name="Equation" r:id="rId2" imgW="32893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129" y="1106196"/>
                        <a:ext cx="82296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055440" y="188640"/>
            <a:ext cx="2535238" cy="5048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t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kumimoji="0" lang="en-US" altLang="zh-CN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 </a:t>
            </a:r>
            <a:r>
              <a:rPr kumimoji="0"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稳定判据</a:t>
            </a:r>
          </a:p>
        </p:txBody>
      </p:sp>
      <p:sp>
        <p:nvSpPr>
          <p:cNvPr id="37894" name="矩形 3"/>
          <p:cNvSpPr>
            <a:spLocks noChangeArrowheads="1"/>
          </p:cNvSpPr>
          <p:nvPr/>
        </p:nvSpPr>
        <p:spPr bwMode="auto">
          <a:xfrm>
            <a:off x="860546" y="2168252"/>
            <a:ext cx="71437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根据闭环特征方程各项的系数构造劳斯表。</a:t>
            </a:r>
          </a:p>
        </p:txBody>
      </p:sp>
      <p:pic>
        <p:nvPicPr>
          <p:cNvPr id="3789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98" y="2735734"/>
            <a:ext cx="4716462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055438" y="733714"/>
            <a:ext cx="7128792" cy="3239840"/>
          </a:xfrm>
          <a:prstGeom prst="roundRect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1055440" y="836712"/>
          <a:ext cx="6989536" cy="300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81300" imgH="1193800" progId="Equation.DSMT4">
                  <p:embed/>
                </p:oleObj>
              </mc:Choice>
              <mc:Fallback>
                <p:oleObj name="Equation" r:id="rId2" imgW="2781300" imgH="119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440" y="836712"/>
                        <a:ext cx="6989536" cy="3000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Rectangle 48"/>
          <p:cNvSpPr>
            <a:spLocks noChangeArrowheads="1"/>
          </p:cNvSpPr>
          <p:nvPr/>
        </p:nvSpPr>
        <p:spPr bwMode="auto">
          <a:xfrm>
            <a:off x="1487488" y="4091901"/>
            <a:ext cx="7698584" cy="18062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劳斯表第一列元素均大于零时系统稳定，否则系统不稳定；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且第一列元素符号改变的次数等于特征方程中正实部根的个数。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1749" name="矩形 3"/>
          <p:cNvSpPr>
            <a:spLocks noChangeArrowheads="1"/>
          </p:cNvSpPr>
          <p:nvPr/>
        </p:nvSpPr>
        <p:spPr bwMode="auto">
          <a:xfrm>
            <a:off x="1513428" y="5971840"/>
            <a:ext cx="7548295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该判据只能判定系统是否稳定，但不能具体得出系统稳定和不稳定的程度的大小</a:t>
            </a:r>
          </a:p>
        </p:txBody>
      </p:sp>
    </p:spTree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12"/>
          <p:cNvGrpSpPr/>
          <p:nvPr/>
        </p:nvGrpSpPr>
        <p:grpSpPr bwMode="auto">
          <a:xfrm>
            <a:off x="695400" y="2420888"/>
            <a:ext cx="9144000" cy="1801813"/>
            <a:chOff x="144" y="2448"/>
            <a:chExt cx="5760" cy="1135"/>
          </a:xfrm>
        </p:grpSpPr>
        <p:sp>
          <p:nvSpPr>
            <p:cNvPr id="39940" name="Text Box 7"/>
            <p:cNvSpPr txBox="1">
              <a:spLocks noChangeArrowheads="1"/>
            </p:cNvSpPr>
            <p:nvPr/>
          </p:nvSpPr>
          <p:spPr bwMode="auto">
            <a:xfrm>
              <a:off x="144" y="2448"/>
              <a:ext cx="1008" cy="1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例</a:t>
              </a:r>
              <a:r>
                <a:rPr lang="en-US" altLang="zh-CN" sz="28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：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(1)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  (2)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  (3)</a:t>
              </a:r>
            </a:p>
          </p:txBody>
        </p:sp>
        <p:graphicFrame>
          <p:nvGraphicFramePr>
            <p:cNvPr id="39941" name="Object 8"/>
            <p:cNvGraphicFramePr>
              <a:graphicFrameLocks noChangeAspect="1"/>
            </p:cNvGraphicFramePr>
            <p:nvPr/>
          </p:nvGraphicFramePr>
          <p:xfrm>
            <a:off x="1104" y="2464"/>
            <a:ext cx="1880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984500" imgH="1041400" progId="Equation.3">
                    <p:embed/>
                  </p:oleObj>
                </mc:Choice>
                <mc:Fallback>
                  <p:oleObj name="Equation" r:id="rId2" imgW="2984500" imgH="10414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464"/>
                          <a:ext cx="1880" cy="6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2" name="Text Box 9"/>
            <p:cNvSpPr txBox="1">
              <a:spLocks noChangeArrowheads="1"/>
            </p:cNvSpPr>
            <p:nvPr/>
          </p:nvSpPr>
          <p:spPr bwMode="auto">
            <a:xfrm>
              <a:off x="3600" y="2496"/>
              <a:ext cx="2191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一项为负， 不稳定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缺项， 不稳定</a:t>
              </a:r>
            </a:p>
          </p:txBody>
        </p:sp>
        <p:graphicFrame>
          <p:nvGraphicFramePr>
            <p:cNvPr id="39943" name="Object 10"/>
            <p:cNvGraphicFramePr>
              <a:graphicFrameLocks noChangeAspect="1"/>
            </p:cNvGraphicFramePr>
            <p:nvPr/>
          </p:nvGraphicFramePr>
          <p:xfrm>
            <a:off x="1056" y="3264"/>
            <a:ext cx="242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848100" imgH="431800" progId="Equation.3">
                    <p:embed/>
                  </p:oleObj>
                </mc:Choice>
                <mc:Fallback>
                  <p:oleObj name="Equation" r:id="rId4" imgW="3848100" imgH="4318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3264"/>
                          <a:ext cx="242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4" name="Text Box 11"/>
            <p:cNvSpPr txBox="1">
              <a:spLocks noChangeArrowheads="1"/>
            </p:cNvSpPr>
            <p:nvPr/>
          </p:nvSpPr>
          <p:spPr bwMode="auto">
            <a:xfrm>
              <a:off x="3600" y="3273"/>
              <a:ext cx="230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满足必要条件，可能稳定</a:t>
              </a:r>
            </a:p>
          </p:txBody>
        </p:sp>
      </p:grpSp>
      <p:sp>
        <p:nvSpPr>
          <p:cNvPr id="26627" name="Rectangle 13"/>
          <p:cNvSpPr>
            <a:spLocks noChangeArrowheads="1"/>
          </p:cNvSpPr>
          <p:nvPr/>
        </p:nvSpPr>
        <p:spPr bwMode="auto">
          <a:xfrm>
            <a:off x="3143672" y="620688"/>
            <a:ext cx="3646488" cy="1143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劳斯判据的举例</a:t>
            </a:r>
          </a:p>
        </p:txBody>
      </p:sp>
    </p:spTree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079106" y="1062088"/>
            <a:ext cx="7315200" cy="4953000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7650" name="Text Box 3"/>
          <p:cNvSpPr txBox="1">
            <a:spLocks noChangeArrowheads="1"/>
          </p:cNvSpPr>
          <p:nvPr/>
        </p:nvSpPr>
        <p:spPr bwMode="auto">
          <a:xfrm>
            <a:off x="899592" y="404665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(3)</a:t>
            </a: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2423592" y="404664"/>
          <a:ext cx="3848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100" imgH="431800" progId="Equation.3">
                  <p:embed/>
                </p:oleObj>
              </mc:Choice>
              <mc:Fallback>
                <p:oleObj name="Equation" r:id="rId2" imgW="38481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404664"/>
                        <a:ext cx="3848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755131" y="1048084"/>
            <a:ext cx="1524000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Routh</a:t>
            </a:r>
            <a:r>
              <a:rPr kumimoji="0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2507731" y="1290689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2393431" y="937782"/>
            <a:ext cx="7239000" cy="565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        2                       8                           2     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        2                       3                           0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                                                                                                     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</a:t>
            </a:r>
            <a:endParaRPr kumimoji="0" lang="en-US" altLang="zh-CN" sz="28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                                                                </a:t>
            </a:r>
            <a:endParaRPr kumimoji="0" lang="en-US" altLang="zh-CN" sz="28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                                  0                           0</a:t>
            </a:r>
            <a:endParaRPr kumimoji="0" lang="en-US" altLang="zh-CN" sz="28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kumimoji="0"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                 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2   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                           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0                           0 </a:t>
            </a:r>
            <a:endParaRPr kumimoji="0" lang="en-US" altLang="zh-CN" sz="28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                                      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3117331" y="2662289"/>
          <a:ext cx="222250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1865" imgH="393700" progId="Equation.3">
                  <p:embed/>
                </p:oleObj>
              </mc:Choice>
              <mc:Fallback>
                <p:oleObj name="Equation" r:id="rId4" imgW="951865" imgH="393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331" y="2662289"/>
                        <a:ext cx="2222500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5555731" y="2662289"/>
          <a:ext cx="21209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77265" imgH="393700" progId="Equation.3">
                  <p:embed/>
                </p:oleObj>
              </mc:Choice>
              <mc:Fallback>
                <p:oleObj name="Equation" r:id="rId6" imgW="977265" imgH="393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5731" y="2662289"/>
                        <a:ext cx="21209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0"/>
          <p:cNvGraphicFramePr>
            <a:graphicFrameLocks noChangeAspect="1"/>
          </p:cNvGraphicFramePr>
          <p:nvPr/>
        </p:nvGraphicFramePr>
        <p:xfrm>
          <a:off x="2964931" y="3967214"/>
          <a:ext cx="23622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28065" imgH="393700" progId="Equation.3">
                  <p:embed/>
                </p:oleObj>
              </mc:Choice>
              <mc:Fallback>
                <p:oleObj name="Equation" r:id="rId8" imgW="1028065" imgH="393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4931" y="3967214"/>
                        <a:ext cx="23622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1" name="Freeform 11"/>
          <p:cNvSpPr/>
          <p:nvPr/>
        </p:nvSpPr>
        <p:spPr bwMode="auto">
          <a:xfrm>
            <a:off x="7689331" y="1747888"/>
            <a:ext cx="1066800" cy="1295400"/>
          </a:xfrm>
          <a:custGeom>
            <a:avLst/>
            <a:gdLst>
              <a:gd name="T0" fmla="*/ 2147483646 w 672"/>
              <a:gd name="T1" fmla="*/ 0 h 816"/>
              <a:gd name="T2" fmla="*/ 2147483646 w 672"/>
              <a:gd name="T3" fmla="*/ 2147483646 h 816"/>
              <a:gd name="T4" fmla="*/ 0 w 672"/>
              <a:gd name="T5" fmla="*/ 2147483646 h 8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816">
                <a:moveTo>
                  <a:pt x="672" y="0"/>
                </a:moveTo>
                <a:cubicBezTo>
                  <a:pt x="608" y="196"/>
                  <a:pt x="544" y="392"/>
                  <a:pt x="432" y="528"/>
                </a:cubicBezTo>
                <a:cubicBezTo>
                  <a:pt x="320" y="664"/>
                  <a:pt x="72" y="768"/>
                  <a:pt x="0" y="81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2" name="Freeform 12"/>
          <p:cNvSpPr/>
          <p:nvPr/>
        </p:nvSpPr>
        <p:spPr bwMode="auto">
          <a:xfrm>
            <a:off x="4412731" y="3348088"/>
            <a:ext cx="3124200" cy="2209800"/>
          </a:xfrm>
          <a:custGeom>
            <a:avLst/>
            <a:gdLst>
              <a:gd name="T0" fmla="*/ 2147483646 w 1968"/>
              <a:gd name="T1" fmla="*/ 0 h 1392"/>
              <a:gd name="T2" fmla="*/ 2147483646 w 1968"/>
              <a:gd name="T3" fmla="*/ 2147483646 h 1392"/>
              <a:gd name="T4" fmla="*/ 0 w 1968"/>
              <a:gd name="T5" fmla="*/ 2147483646 h 13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68" h="1392">
                <a:moveTo>
                  <a:pt x="1968" y="0"/>
                </a:moveTo>
                <a:cubicBezTo>
                  <a:pt x="1964" y="244"/>
                  <a:pt x="1960" y="488"/>
                  <a:pt x="1632" y="720"/>
                </a:cubicBezTo>
                <a:cubicBezTo>
                  <a:pt x="1304" y="952"/>
                  <a:pt x="652" y="1172"/>
                  <a:pt x="0" y="1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2061022" y="6103266"/>
            <a:ext cx="6935787" cy="4603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第一列元素全为正，根据劳斯判据判定系统稳定</a:t>
            </a:r>
          </a:p>
        </p:txBody>
      </p:sp>
    </p:spTree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8616951" y="5876926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2" name="AutoShape 4"/>
          <p:cNvSpPr>
            <a:spLocks noChangeArrowheads="1"/>
          </p:cNvSpPr>
          <p:nvPr/>
        </p:nvSpPr>
        <p:spPr bwMode="auto">
          <a:xfrm>
            <a:off x="8904288" y="5876926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3" name="AutoShape 5"/>
          <p:cNvSpPr>
            <a:spLocks noChangeArrowheads="1"/>
          </p:cNvSpPr>
          <p:nvPr/>
        </p:nvSpPr>
        <p:spPr bwMode="auto">
          <a:xfrm>
            <a:off x="6024563" y="1341439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199456" y="1628800"/>
            <a:ext cx="9289032" cy="1753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讨论：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研究这些典型信号的意义是什么？</a:t>
            </a:r>
            <a:endParaRPr lang="en-US" altLang="zh-CN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055937" y="1339255"/>
            <a:ext cx="8640763" cy="3455988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1252786" y="504231"/>
            <a:ext cx="83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(4)</a:t>
            </a: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1919536" y="548680"/>
          <a:ext cx="398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87800" imgH="431800" progId="Equation.3">
                  <p:embed/>
                </p:oleObj>
              </mc:Choice>
              <mc:Fallback>
                <p:oleObj name="Equation" r:id="rId2" imgW="39878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548680"/>
                        <a:ext cx="3987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1252786" y="1526581"/>
            <a:ext cx="861060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1                                       8                                     20</a:t>
            </a:r>
            <a:endParaRPr kumimoji="0" lang="en-US" altLang="zh-CN" sz="28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5                                       16                                     0</a:t>
            </a:r>
            <a:endParaRPr kumimoji="0" lang="en-US" altLang="zh-CN" sz="28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4.8                                    20                                     0</a:t>
            </a:r>
            <a:endParaRPr kumimoji="0" lang="en-US" altLang="zh-CN" sz="28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–4.83                                   0                                      0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kumimoji="0"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kumimoji="0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20                                      0                                      0</a:t>
            </a:r>
            <a:endParaRPr kumimoji="0" lang="en-US" altLang="zh-CN" sz="28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2624386" y="2745780"/>
          <a:ext cx="274320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5100" imgH="393700" progId="Equation.3">
                  <p:embed/>
                </p:oleObj>
              </mc:Choice>
              <mc:Fallback>
                <p:oleObj name="Equation" r:id="rId4" imgW="14351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386" y="2745780"/>
                        <a:ext cx="274320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2700586" y="3625255"/>
          <a:ext cx="2667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85900" imgH="393700" progId="Equation.3">
                  <p:embed/>
                </p:oleObj>
              </mc:Choice>
              <mc:Fallback>
                <p:oleObj name="Equation" r:id="rId6" imgW="1485900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586" y="3625255"/>
                        <a:ext cx="2667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1337718" y="5154018"/>
            <a:ext cx="8077200" cy="9461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第一列符号改变两次，说明有两个根在右半平面，系统不稳定。</a:t>
            </a:r>
          </a:p>
        </p:txBody>
      </p:sp>
    </p:spTree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95400" y="1827151"/>
            <a:ext cx="6527328" cy="4163355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335360" y="332656"/>
            <a:ext cx="7704856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两种特殊情况：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Routh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表第一列出现零元素</a:t>
            </a: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335360" y="1094656"/>
            <a:ext cx="91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例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1402160" y="1094657"/>
          <a:ext cx="49418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65600" imgH="368300" progId="Equation.3">
                  <p:embed/>
                </p:oleObj>
              </mc:Choice>
              <mc:Fallback>
                <p:oleObj name="Equation" r:id="rId2" imgW="4165600" imgH="368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160" y="1094657"/>
                        <a:ext cx="4941888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849388" y="2055095"/>
            <a:ext cx="6373340" cy="375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5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1                               2                   1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2                               4                   1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0                                                    0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                                1                   0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                                0                   0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1                               0                   0</a:t>
            </a:r>
          </a:p>
        </p:txBody>
      </p:sp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4543500" y="3228256"/>
          <a:ext cx="24267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300" imgH="838200" progId="Equation.3">
                  <p:embed/>
                </p:oleObj>
              </mc:Choice>
              <mc:Fallback>
                <p:oleObj name="Equation" r:id="rId4" imgW="241300" imgH="838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500" y="3228256"/>
                        <a:ext cx="24267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1990800" y="3380656"/>
          <a:ext cx="664156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400" imgH="368300" progId="Equation.3">
                  <p:embed/>
                </p:oleObj>
              </mc:Choice>
              <mc:Fallback>
                <p:oleObj name="Equation" r:id="rId6" imgW="660400" imgH="36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800" y="3380656"/>
                        <a:ext cx="664156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1647900" y="4523656"/>
          <a:ext cx="24267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1300" imgH="838200" progId="Equation.3">
                  <p:embed/>
                </p:oleObj>
              </mc:Choice>
              <mc:Fallback>
                <p:oleObj name="Equation" r:id="rId8" imgW="241300" imgH="838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900" y="4523656"/>
                        <a:ext cx="24267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8" name="Object 10"/>
          <p:cNvGraphicFramePr>
            <a:graphicFrameLocks noChangeAspect="1"/>
          </p:cNvGraphicFramePr>
          <p:nvPr/>
        </p:nvGraphicFramePr>
        <p:xfrm>
          <a:off x="1419300" y="3914056"/>
          <a:ext cx="1928606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17700" imgH="838200" progId="Equation.3">
                  <p:embed/>
                </p:oleObj>
              </mc:Choice>
              <mc:Fallback>
                <p:oleObj name="Equation" r:id="rId10" imgW="1917700" imgH="838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300" y="3914056"/>
                        <a:ext cx="1928606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514748" y="6244507"/>
            <a:ext cx="8458200" cy="4619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系统不稳定，第一列元素两次变号，有两个正根在右半平面。</a:t>
            </a:r>
          </a:p>
        </p:txBody>
      </p:sp>
      <p:sp>
        <p:nvSpPr>
          <p:cNvPr id="3" name="矩形 2"/>
          <p:cNvSpPr/>
          <p:nvPr/>
        </p:nvSpPr>
        <p:spPr>
          <a:xfrm>
            <a:off x="7995048" y="1999059"/>
            <a:ext cx="2551112" cy="13815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zh-CN" altLang="en-US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若某行第一列元素为</a:t>
            </a:r>
            <a:r>
              <a:rPr lang="en-US" altLang="zh-CN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，而该行元素不全为</a:t>
            </a:r>
            <a:r>
              <a:rPr lang="en-US" altLang="zh-CN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</a:t>
            </a:r>
            <a:r>
              <a:rPr lang="en-US" altLang="zh-CN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将此</a:t>
            </a:r>
            <a:r>
              <a:rPr lang="en-US" altLang="zh-CN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改为趋于</a:t>
            </a:r>
            <a:r>
              <a:rPr lang="en-US" altLang="zh-CN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的数</a:t>
            </a:r>
            <a:r>
              <a:rPr lang="en-US" altLang="zh-CN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，继续运算。</a:t>
            </a:r>
          </a:p>
        </p:txBody>
      </p:sp>
    </p:spTree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78074" y="1708448"/>
            <a:ext cx="5835650" cy="4403725"/>
          </a:xfrm>
          <a:prstGeom prst="roundRect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911424" y="260648"/>
            <a:ext cx="5005388" cy="51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Routh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表中某一行全为零</a:t>
            </a:r>
          </a:p>
        </p:txBody>
      </p:sp>
      <p:sp>
        <p:nvSpPr>
          <p:cNvPr id="30723" name="Text Box 4"/>
          <p:cNvSpPr txBox="1">
            <a:spLocks noChangeArrowheads="1"/>
          </p:cNvSpPr>
          <p:nvPr/>
        </p:nvSpPr>
        <p:spPr bwMode="auto">
          <a:xfrm>
            <a:off x="925712" y="1008360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例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1914724" y="1082972"/>
          <a:ext cx="5003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03800" imgH="368300" progId="Equation.3">
                  <p:embed/>
                </p:oleObj>
              </mc:Choice>
              <mc:Fallback>
                <p:oleObj name="Equation" r:id="rId2" imgW="5003800" imgH="368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724" y="1082972"/>
                        <a:ext cx="5003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898724" y="1708448"/>
            <a:ext cx="5791200" cy="436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6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1            6               9              4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5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1            5               4               0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1            5               4               0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3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2.5           4               0               0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3.6           0               0               0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4              0               0               0</a:t>
            </a:r>
          </a:p>
        </p:txBody>
      </p:sp>
      <p:sp>
        <p:nvSpPr>
          <p:cNvPr id="30726" name="Text Box 7"/>
          <p:cNvSpPr txBox="1">
            <a:spLocks noChangeArrowheads="1"/>
          </p:cNvSpPr>
          <p:nvPr/>
        </p:nvSpPr>
        <p:spPr bwMode="auto">
          <a:xfrm>
            <a:off x="974924" y="3475335"/>
            <a:ext cx="563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>
                <a:latin typeface="Times New Roman" panose="02020603050405020304" pitchFamily="18" charset="0"/>
              </a:rPr>
              <a:t>       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0            0               0               0</a:t>
            </a:r>
          </a:p>
        </p:txBody>
      </p:sp>
      <p:sp>
        <p:nvSpPr>
          <p:cNvPr id="30727" name="Text Box 8"/>
          <p:cNvSpPr txBox="1">
            <a:spLocks noChangeArrowheads="1"/>
          </p:cNvSpPr>
          <p:nvPr/>
        </p:nvSpPr>
        <p:spPr bwMode="auto">
          <a:xfrm>
            <a:off x="898724" y="3765848"/>
            <a:ext cx="601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>
                <a:latin typeface="Times New Roman" panose="02020603050405020304" pitchFamily="18" charset="0"/>
              </a:rPr>
              <a:t>        </a:t>
            </a:r>
            <a:r>
              <a:rPr lang="en-US" altLang="zh-CN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4            10              0               0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7701162" y="4451648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求导</a:t>
            </a:r>
          </a:p>
        </p:txBody>
      </p:sp>
      <p:graphicFrame>
        <p:nvGraphicFramePr>
          <p:cNvPr id="44042" name="Object 10"/>
          <p:cNvGraphicFramePr>
            <a:graphicFrameLocks noChangeAspect="1"/>
          </p:cNvGraphicFramePr>
          <p:nvPr/>
        </p:nvGraphicFramePr>
        <p:xfrm>
          <a:off x="6918524" y="4027786"/>
          <a:ext cx="24384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203200" progId="Equation.3">
                  <p:embed/>
                </p:oleObj>
              </mc:Choice>
              <mc:Fallback>
                <p:oleObj name="Equation" r:id="rId4" imgW="9652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524" y="4027786"/>
                        <a:ext cx="243840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6842324" y="4948536"/>
          <a:ext cx="18669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500" imgH="203200" progId="Equation.3">
                  <p:embed/>
                </p:oleObj>
              </mc:Choice>
              <mc:Fallback>
                <p:oleObj name="Equation" r:id="rId6" imgW="8255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324" y="4948536"/>
                        <a:ext cx="186690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4" name="AutoShape 12"/>
          <p:cNvSpPr>
            <a:spLocks noChangeArrowheads="1"/>
          </p:cNvSpPr>
          <p:nvPr/>
        </p:nvSpPr>
        <p:spPr bwMode="auto">
          <a:xfrm>
            <a:off x="7070924" y="4561185"/>
            <a:ext cx="685800" cy="304800"/>
          </a:xfrm>
          <a:prstGeom prst="downArrow">
            <a:avLst>
              <a:gd name="adj1" fmla="val 38889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876866" y="6207424"/>
            <a:ext cx="8370888" cy="46196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临界稳定</a:t>
            </a:r>
          </a:p>
        </p:txBody>
      </p:sp>
      <p:sp>
        <p:nvSpPr>
          <p:cNvPr id="4" name="矩形 3"/>
          <p:cNvSpPr/>
          <p:nvPr/>
        </p:nvSpPr>
        <p:spPr>
          <a:xfrm>
            <a:off x="6728025" y="1695747"/>
            <a:ext cx="3013075" cy="19383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出现全零行时：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用上一行元素组成辅助方程，将其对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求导一次，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用新方程的系数代替全零行系数，之后继续运算。</a:t>
            </a:r>
          </a:p>
        </p:txBody>
      </p:sp>
    </p:spTree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020" y="2285208"/>
            <a:ext cx="3030538" cy="2443163"/>
          </a:xfrm>
          <a:prstGeom prst="roundRect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1746" name="Text Box 3"/>
          <p:cNvSpPr txBox="1">
            <a:spLocks noChangeArrowheads="1"/>
          </p:cNvSpPr>
          <p:nvPr/>
        </p:nvSpPr>
        <p:spPr bwMode="auto">
          <a:xfrm>
            <a:off x="876300" y="222251"/>
            <a:ext cx="4038600" cy="579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 Routh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判据的应用</a:t>
            </a: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900334" y="883445"/>
            <a:ext cx="3036887" cy="5191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、估计稳定裕量</a:t>
            </a: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882870" y="1491458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例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1811558" y="1567657"/>
          <a:ext cx="3073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73400" imgH="368300" progId="Equation.3">
                  <p:embed/>
                </p:oleObj>
              </mc:Choice>
              <mc:Fallback>
                <p:oleObj name="Equation" r:id="rId2" imgW="30734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558" y="1567657"/>
                        <a:ext cx="30734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1270221" y="2285208"/>
            <a:ext cx="3241675" cy="244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 baseline="3000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    1                17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 baseline="30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    7                11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 baseline="30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 baseline="3000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     11               0</a:t>
            </a:r>
          </a:p>
        </p:txBody>
      </p:sp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2095720" y="3352007"/>
          <a:ext cx="546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6100" imgH="837565" progId="Equation.3">
                  <p:embed/>
                </p:oleObj>
              </mc:Choice>
              <mc:Fallback>
                <p:oleObj name="Equation" r:id="rId4" imgW="546100" imgH="83756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720" y="3352007"/>
                        <a:ext cx="5461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65" name="Group 9"/>
          <p:cNvGrpSpPr/>
          <p:nvPr/>
        </p:nvGrpSpPr>
        <p:grpSpPr bwMode="auto">
          <a:xfrm>
            <a:off x="5565995" y="602456"/>
            <a:ext cx="3448050" cy="2895600"/>
            <a:chOff x="2820" y="1008"/>
            <a:chExt cx="2172" cy="1824"/>
          </a:xfrm>
        </p:grpSpPr>
        <p:graphicFrame>
          <p:nvGraphicFramePr>
            <p:cNvPr id="45071" name="Object 10"/>
            <p:cNvGraphicFramePr>
              <a:graphicFrameLocks noChangeAspect="1"/>
            </p:cNvGraphicFramePr>
            <p:nvPr/>
          </p:nvGraphicFramePr>
          <p:xfrm>
            <a:off x="2820" y="2028"/>
            <a:ext cx="12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500" imgH="419100" progId="Equation.3">
                    <p:embed/>
                  </p:oleObj>
                </mc:Choice>
                <mc:Fallback>
                  <p:oleObj name="Equation" r:id="rId6" imgW="190500" imgH="4191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0" y="2028"/>
                          <a:ext cx="120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2" name="Line 11"/>
            <p:cNvSpPr>
              <a:spLocks noChangeShapeType="1"/>
            </p:cNvSpPr>
            <p:nvPr/>
          </p:nvSpPr>
          <p:spPr bwMode="auto">
            <a:xfrm>
              <a:off x="2880" y="2160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3" name="Line 12"/>
            <p:cNvSpPr>
              <a:spLocks noChangeShapeType="1"/>
            </p:cNvSpPr>
            <p:nvPr/>
          </p:nvSpPr>
          <p:spPr bwMode="auto">
            <a:xfrm flipV="1">
              <a:off x="3264" y="12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4" name="Line 13"/>
            <p:cNvSpPr>
              <a:spLocks noChangeShapeType="1"/>
            </p:cNvSpPr>
            <p:nvPr/>
          </p:nvSpPr>
          <p:spPr bwMode="auto">
            <a:xfrm flipV="1">
              <a:off x="3984" y="12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5" name="Text Box 14"/>
            <p:cNvSpPr txBox="1">
              <a:spLocks noChangeArrowheads="1"/>
            </p:cNvSpPr>
            <p:nvPr/>
          </p:nvSpPr>
          <p:spPr bwMode="auto">
            <a:xfrm>
              <a:off x="3792" y="1008"/>
              <a:ext cx="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jω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5076" name="Text Box 15"/>
            <p:cNvSpPr txBox="1">
              <a:spLocks noChangeArrowheads="1"/>
            </p:cNvSpPr>
            <p:nvPr/>
          </p:nvSpPr>
          <p:spPr bwMode="auto">
            <a:xfrm>
              <a:off x="3072" y="1017"/>
              <a:ext cx="6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jω’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5077" name="Text Box 16"/>
            <p:cNvSpPr txBox="1">
              <a:spLocks noChangeArrowheads="1"/>
            </p:cNvSpPr>
            <p:nvPr/>
          </p:nvSpPr>
          <p:spPr bwMode="auto">
            <a:xfrm>
              <a:off x="4512" y="1872"/>
              <a:ext cx="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σ </a:t>
              </a:r>
            </a:p>
          </p:txBody>
        </p:sp>
        <p:sp>
          <p:nvSpPr>
            <p:cNvPr id="45078" name="Text Box 17"/>
            <p:cNvSpPr txBox="1">
              <a:spLocks noChangeArrowheads="1"/>
            </p:cNvSpPr>
            <p:nvPr/>
          </p:nvSpPr>
          <p:spPr bwMode="auto">
            <a:xfrm>
              <a:off x="3456" y="2304"/>
              <a:ext cx="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σ</a:t>
              </a:r>
              <a:r>
                <a:rPr lang="en-US" altLang="zh-CN" sz="2800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5079" name="Text Box 18"/>
            <p:cNvSpPr txBox="1">
              <a:spLocks noChangeArrowheads="1"/>
            </p:cNvSpPr>
            <p:nvPr/>
          </p:nvSpPr>
          <p:spPr bwMode="auto">
            <a:xfrm>
              <a:off x="4032" y="1881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45080" name="Text Box 19"/>
            <p:cNvSpPr txBox="1">
              <a:spLocks noChangeArrowheads="1"/>
            </p:cNvSpPr>
            <p:nvPr/>
          </p:nvSpPr>
          <p:spPr bwMode="auto">
            <a:xfrm>
              <a:off x="3264" y="1881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o’</a:t>
              </a:r>
            </a:p>
          </p:txBody>
        </p:sp>
        <p:sp>
          <p:nvSpPr>
            <p:cNvPr id="45081" name="Line 20"/>
            <p:cNvSpPr>
              <a:spLocks noChangeShapeType="1"/>
            </p:cNvSpPr>
            <p:nvPr/>
          </p:nvSpPr>
          <p:spPr bwMode="auto">
            <a:xfrm>
              <a:off x="3264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53" name="Text Box 21"/>
          <p:cNvSpPr txBox="1">
            <a:spLocks noChangeArrowheads="1"/>
          </p:cNvSpPr>
          <p:nvPr/>
        </p:nvSpPr>
        <p:spPr bwMode="auto">
          <a:xfrm>
            <a:off x="5232620" y="3733007"/>
            <a:ext cx="4114800" cy="946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设 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´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－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σ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，若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σ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=1,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用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´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－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代入</a:t>
            </a:r>
          </a:p>
        </p:txBody>
      </p:sp>
      <p:graphicFrame>
        <p:nvGraphicFramePr>
          <p:cNvPr id="45067" name="Object 22"/>
          <p:cNvGraphicFramePr>
            <a:graphicFrameLocks noChangeAspect="1"/>
          </p:cNvGraphicFramePr>
          <p:nvPr/>
        </p:nvGraphicFramePr>
        <p:xfrm>
          <a:off x="4140420" y="4799807"/>
          <a:ext cx="5359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359400" imgH="914400" progId="Equation.3">
                  <p:embed/>
                </p:oleObj>
              </mc:Choice>
              <mc:Fallback>
                <p:oleObj name="Equation" r:id="rId8" imgW="5359400" imgH="914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420" y="4799807"/>
                        <a:ext cx="5359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5" name="Text Box 23"/>
          <p:cNvSpPr txBox="1">
            <a:spLocks noChangeArrowheads="1"/>
          </p:cNvSpPr>
          <p:nvPr/>
        </p:nvSpPr>
        <p:spPr bwMode="auto">
          <a:xfrm>
            <a:off x="1194020" y="5949158"/>
            <a:ext cx="7239000" cy="5191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此时有一个特征根在原点，其余在左半平面。</a:t>
            </a:r>
          </a:p>
        </p:txBody>
      </p:sp>
    </p:spTree>
  </p:cSld>
  <p:clrMapOvr>
    <a:masterClrMapping/>
  </p:clrMapOvr>
  <p:transition spd="med"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767408" y="260648"/>
            <a:ext cx="5328592" cy="9461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对于三阶系统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=0,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只要 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则系统稳定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767408" y="1525886"/>
            <a:ext cx="8229600" cy="5191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对于二阶系统 </a:t>
            </a:r>
            <a:r>
              <a:rPr lang="en-US" altLang="zh-CN" sz="2800" b="1" i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 i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baseline="300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2800" b="1" i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=0 </a:t>
            </a: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所有系数全为正，稳定</a:t>
            </a:r>
            <a:r>
              <a:rPr lang="en-US" altLang="zh-CN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6084" name="Object 17"/>
          <p:cNvGraphicFramePr>
            <a:graphicFrameLocks noChangeAspect="1"/>
          </p:cNvGraphicFramePr>
          <p:nvPr/>
        </p:nvGraphicFramePr>
        <p:xfrm>
          <a:off x="3542978" y="4935838"/>
          <a:ext cx="38481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700" imgH="431800" progId="Equation.3">
                  <p:embed/>
                </p:oleObj>
              </mc:Choice>
              <mc:Fallback>
                <p:oleObj name="Equation" r:id="rId2" imgW="1663700" imgH="431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978" y="4935838"/>
                        <a:ext cx="384810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Text Box 18"/>
          <p:cNvSpPr txBox="1">
            <a:spLocks noChangeArrowheads="1"/>
          </p:cNvSpPr>
          <p:nvPr/>
        </p:nvSpPr>
        <p:spPr bwMode="auto">
          <a:xfrm>
            <a:off x="1271464" y="6109792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特征方程</a:t>
            </a:r>
          </a:p>
        </p:txBody>
      </p:sp>
      <p:graphicFrame>
        <p:nvGraphicFramePr>
          <p:cNvPr id="46086" name="Object 19"/>
          <p:cNvGraphicFramePr>
            <a:graphicFrameLocks noChangeAspect="1"/>
          </p:cNvGraphicFramePr>
          <p:nvPr/>
        </p:nvGraphicFramePr>
        <p:xfrm>
          <a:off x="3542978" y="6123287"/>
          <a:ext cx="40703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92300" imgH="228600" progId="Equation.3">
                  <p:embed/>
                </p:oleObj>
              </mc:Choice>
              <mc:Fallback>
                <p:oleObj name="Equation" r:id="rId4" imgW="1892300" imgH="228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978" y="6123287"/>
                        <a:ext cx="40703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87" name="Group 34"/>
          <p:cNvGrpSpPr/>
          <p:nvPr/>
        </p:nvGrpSpPr>
        <p:grpSpPr bwMode="auto">
          <a:xfrm>
            <a:off x="1847528" y="3178474"/>
            <a:ext cx="7315200" cy="1600200"/>
            <a:chOff x="192" y="2256"/>
            <a:chExt cx="4608" cy="1008"/>
          </a:xfrm>
        </p:grpSpPr>
        <p:sp>
          <p:nvSpPr>
            <p:cNvPr id="46089" name="Oval 7"/>
            <p:cNvSpPr>
              <a:spLocks noChangeArrowheads="1"/>
            </p:cNvSpPr>
            <p:nvPr/>
          </p:nvSpPr>
          <p:spPr bwMode="auto">
            <a:xfrm>
              <a:off x="720" y="2496"/>
              <a:ext cx="192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grpSp>
          <p:nvGrpSpPr>
            <p:cNvPr id="46090" name="Group 22"/>
            <p:cNvGrpSpPr/>
            <p:nvPr/>
          </p:nvGrpSpPr>
          <p:grpSpPr bwMode="auto">
            <a:xfrm>
              <a:off x="192" y="2256"/>
              <a:ext cx="4608" cy="1008"/>
              <a:chOff x="336" y="2112"/>
              <a:chExt cx="4608" cy="1008"/>
            </a:xfrm>
          </p:grpSpPr>
          <p:sp>
            <p:nvSpPr>
              <p:cNvPr id="46091" name="Text Box 23"/>
              <p:cNvSpPr txBox="1">
                <a:spLocks noChangeArrowheads="1"/>
              </p:cNvSpPr>
              <p:nvPr/>
            </p:nvSpPr>
            <p:spPr bwMode="auto">
              <a:xfrm>
                <a:off x="1872" y="2112"/>
                <a:ext cx="1728" cy="7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6092" name="Group 24"/>
              <p:cNvGrpSpPr/>
              <p:nvPr/>
            </p:nvGrpSpPr>
            <p:grpSpPr bwMode="auto">
              <a:xfrm>
                <a:off x="336" y="2112"/>
                <a:ext cx="4608" cy="1008"/>
                <a:chOff x="288" y="2160"/>
                <a:chExt cx="4608" cy="1008"/>
              </a:xfrm>
            </p:grpSpPr>
            <p:sp>
              <p:nvSpPr>
                <p:cNvPr id="46093" name="Line 25"/>
                <p:cNvSpPr>
                  <a:spLocks noChangeShapeType="1"/>
                </p:cNvSpPr>
                <p:nvPr/>
              </p:nvSpPr>
              <p:spPr bwMode="auto">
                <a:xfrm>
                  <a:off x="288" y="2496"/>
                  <a:ext cx="5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094" name="Line 26"/>
                <p:cNvSpPr>
                  <a:spLocks noChangeShapeType="1"/>
                </p:cNvSpPr>
                <p:nvPr/>
              </p:nvSpPr>
              <p:spPr bwMode="auto">
                <a:xfrm>
                  <a:off x="1008" y="2496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095" name="Line 27"/>
                <p:cNvSpPr>
                  <a:spLocks noChangeShapeType="1"/>
                </p:cNvSpPr>
                <p:nvPr/>
              </p:nvSpPr>
              <p:spPr bwMode="auto">
                <a:xfrm>
                  <a:off x="3552" y="2496"/>
                  <a:ext cx="13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09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912" y="2592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097" name="Line 29"/>
                <p:cNvSpPr>
                  <a:spLocks noChangeShapeType="1"/>
                </p:cNvSpPr>
                <p:nvPr/>
              </p:nvSpPr>
              <p:spPr bwMode="auto">
                <a:xfrm>
                  <a:off x="912" y="3168"/>
                  <a:ext cx="33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09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224" y="249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09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576" y="2208"/>
                  <a:ext cx="432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Courier New" panose="02070309020205020404" pitchFamily="49" charset="0"/>
                    <a:buChar char="o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Courier New" panose="02070309020205020404" pitchFamily="49" charset="0"/>
                    <a:buChar char="o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4610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24" y="2553"/>
                  <a:ext cx="384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Courier New" panose="02070309020205020404" pitchFamily="49" charset="0"/>
                    <a:buChar char="o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Courier New" panose="02070309020205020404" pitchFamily="49" charset="0"/>
                    <a:buChar char="o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－</a:t>
                  </a:r>
                </a:p>
              </p:txBody>
            </p:sp>
            <p:graphicFrame>
              <p:nvGraphicFramePr>
                <p:cNvPr id="46101" name="Object 33"/>
                <p:cNvGraphicFramePr>
                  <a:graphicFrameLocks noChangeAspect="1"/>
                </p:cNvGraphicFramePr>
                <p:nvPr/>
              </p:nvGraphicFramePr>
              <p:xfrm>
                <a:off x="1824" y="2160"/>
                <a:ext cx="1728" cy="6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1180465" imgH="431800" progId="Equation.3">
                        <p:embed/>
                      </p:oleObj>
                    </mc:Choice>
                    <mc:Fallback>
                      <p:oleObj name="Equation" r:id="rId6" imgW="1180465" imgH="431800" progId="Equation.3">
                        <p:embed/>
                        <p:pic>
                          <p:nvPicPr>
                            <p:cNvPr id="0" name="Object 3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24" y="2160"/>
                              <a:ext cx="1728" cy="6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767408" y="2327501"/>
            <a:ext cx="3036888" cy="5238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、确定参数范围</a:t>
            </a:r>
          </a:p>
        </p:txBody>
      </p:sp>
    </p:spTree>
  </p:cSld>
  <p:clrMapOvr>
    <a:masterClrMapping/>
  </p:clrMapOvr>
  <p:transition spd="med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295402" y="1581747"/>
            <a:ext cx="3330575" cy="3959225"/>
          </a:xfrm>
          <a:prstGeom prst="roundRect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1295401" y="425427"/>
            <a:ext cx="2133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特征方程：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3368676" y="425426"/>
          <a:ext cx="4330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06900" imgH="508000" progId="Equation.3">
                  <p:embed/>
                </p:oleObj>
              </mc:Choice>
              <mc:Fallback>
                <p:oleObj name="Equation" r:id="rId2" imgW="44069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8676" y="425426"/>
                        <a:ext cx="43307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295401" y="1700808"/>
            <a:ext cx="3505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    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 k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          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   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0</a:t>
            </a:r>
          </a:p>
        </p:txBody>
      </p:sp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1828802" y="3834409"/>
          <a:ext cx="19288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76500" imgH="927100" progId="Equation.3">
                  <p:embed/>
                </p:oleObj>
              </mc:Choice>
              <mc:Fallback>
                <p:oleObj name="Equation" r:id="rId4" imgW="2476500" imgH="927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2" y="3834409"/>
                        <a:ext cx="192881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11" name="Group 7"/>
          <p:cNvGrpSpPr/>
          <p:nvPr/>
        </p:nvGrpSpPr>
        <p:grpSpPr bwMode="auto">
          <a:xfrm>
            <a:off x="4953002" y="1700808"/>
            <a:ext cx="5345113" cy="2743200"/>
            <a:chOff x="2736" y="1072"/>
            <a:chExt cx="2872" cy="1328"/>
          </a:xfrm>
        </p:grpSpPr>
        <p:graphicFrame>
          <p:nvGraphicFramePr>
            <p:cNvPr id="47112" name="Object 8"/>
            <p:cNvGraphicFramePr>
              <a:graphicFrameLocks noChangeAspect="1"/>
            </p:cNvGraphicFramePr>
            <p:nvPr/>
          </p:nvGraphicFramePr>
          <p:xfrm>
            <a:off x="3120" y="1072"/>
            <a:ext cx="1336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120900" imgH="889000" progId="Equation.3">
                    <p:embed/>
                  </p:oleObj>
                </mc:Choice>
                <mc:Fallback>
                  <p:oleObj name="Equation" r:id="rId6" imgW="2120900" imgH="8890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072"/>
                          <a:ext cx="1336" cy="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3" name="Object 9"/>
            <p:cNvGraphicFramePr>
              <a:graphicFrameLocks noChangeAspect="1"/>
            </p:cNvGraphicFramePr>
            <p:nvPr/>
          </p:nvGraphicFramePr>
          <p:xfrm>
            <a:off x="3072" y="1816"/>
            <a:ext cx="1328" cy="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108200" imgH="927100" progId="Equation.3">
                    <p:embed/>
                  </p:oleObj>
                </mc:Choice>
                <mc:Fallback>
                  <p:oleObj name="Equation" r:id="rId8" imgW="2108200" imgH="9271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816"/>
                          <a:ext cx="1328" cy="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2" name="Text Box 10"/>
            <p:cNvSpPr txBox="1">
              <a:spLocks noChangeArrowheads="1"/>
            </p:cNvSpPr>
            <p:nvPr/>
          </p:nvSpPr>
          <p:spPr bwMode="auto">
            <a:xfrm>
              <a:off x="4456" y="1973"/>
              <a:ext cx="115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0" lang="zh-CN" altLang="en-US" sz="2800" b="1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为稳定条件</a:t>
              </a:r>
            </a:p>
          </p:txBody>
        </p:sp>
        <p:graphicFrame>
          <p:nvGraphicFramePr>
            <p:cNvPr id="47115" name="Object 11"/>
            <p:cNvGraphicFramePr>
              <a:graphicFrameLocks noChangeAspect="1"/>
            </p:cNvGraphicFramePr>
            <p:nvPr/>
          </p:nvGraphicFramePr>
          <p:xfrm>
            <a:off x="2736" y="1296"/>
            <a:ext cx="160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54000" imgH="228600" progId="Equation.3">
                    <p:embed/>
                  </p:oleObj>
                </mc:Choice>
                <mc:Fallback>
                  <p:oleObj name="Equation" r:id="rId10" imgW="254000" imgH="228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296"/>
                          <a:ext cx="160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6" name="Object 12"/>
            <p:cNvGraphicFramePr>
              <a:graphicFrameLocks noChangeAspect="1"/>
            </p:cNvGraphicFramePr>
            <p:nvPr/>
          </p:nvGraphicFramePr>
          <p:xfrm>
            <a:off x="2736" y="2016"/>
            <a:ext cx="152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41300" imgH="228600" progId="Equation.3">
                    <p:embed/>
                  </p:oleObj>
                </mc:Choice>
                <mc:Fallback>
                  <p:oleObj name="Equation" r:id="rId12" imgW="2413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016"/>
                          <a:ext cx="152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7" name="AutoShape 13"/>
            <p:cNvSpPr/>
            <p:nvPr/>
          </p:nvSpPr>
          <p:spPr bwMode="auto">
            <a:xfrm>
              <a:off x="3024" y="1152"/>
              <a:ext cx="48" cy="432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</p:grpSp>
    </p:spTree>
  </p:cSld>
  <p:clrMapOvr>
    <a:masterClrMapping/>
  </p:clrMapOvr>
  <p:transition spd="med"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12"/>
          <p:cNvGrpSpPr/>
          <p:nvPr/>
        </p:nvGrpSpPr>
        <p:grpSpPr bwMode="auto">
          <a:xfrm>
            <a:off x="1127448" y="764704"/>
            <a:ext cx="8740775" cy="4692650"/>
            <a:chOff x="96" y="1056"/>
            <a:chExt cx="5506" cy="2956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96" y="1056"/>
              <a:ext cx="1296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t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t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t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t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t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eaLnBrk="1" fontAlgn="base" hangingPunct="1">
                <a:lnSpc>
                  <a:spcPct val="115000"/>
                </a:lnSpc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问题讨论：</a:t>
              </a:r>
              <a:endParaRPr lang="zh-CN" altLang="en-US" sz="2800" b="1" dirty="0">
                <a:solidFill>
                  <a:srgbClr val="FF0000"/>
                </a:solidFill>
                <a:latin typeface="Symbol" panose="05050102010706020507" pitchFamily="18" charset="2"/>
                <a:ea typeface="黑体" panose="02010609060101010101" pitchFamily="49" charset="-122"/>
              </a:endParaRPr>
            </a:p>
          </p:txBody>
        </p:sp>
        <p:sp>
          <p:nvSpPr>
            <p:cNvPr id="40964" name="Rectangle 5"/>
            <p:cNvSpPr>
              <a:spLocks noChangeArrowheads="1"/>
            </p:cNvSpPr>
            <p:nvPr/>
          </p:nvSpPr>
          <p:spPr bwMode="auto">
            <a:xfrm>
              <a:off x="169" y="1488"/>
              <a:ext cx="5328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lnSpc>
                  <a:spcPct val="115000"/>
                </a:lnSpc>
                <a:defRPr/>
              </a:pPr>
              <a:r>
                <a:rPr lang="en-US" altLang="zh-CN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(1) 系统的稳定性是其自身的属性，与输入类型、形式无关。</a:t>
              </a:r>
            </a:p>
          </p:txBody>
        </p:sp>
        <p:sp>
          <p:nvSpPr>
            <p:cNvPr id="40965" name="Rectangle 6"/>
            <p:cNvSpPr>
              <a:spLocks noChangeArrowheads="1"/>
            </p:cNvSpPr>
            <p:nvPr/>
          </p:nvSpPr>
          <p:spPr bwMode="auto">
            <a:xfrm>
              <a:off x="168" y="1824"/>
              <a:ext cx="5136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15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altLang="zh-CN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(2) </a:t>
              </a:r>
              <a:r>
                <a:rPr lang="zh-CN" altLang="en-US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系统稳定与否，只取决于闭环极点，与闭环零点无关。</a:t>
              </a:r>
            </a:p>
          </p:txBody>
        </p:sp>
        <p:pic>
          <p:nvPicPr>
            <p:cNvPr id="48134" name="图片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" y="2208"/>
              <a:ext cx="4445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5" name="图片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" y="2704"/>
              <a:ext cx="264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8" name="Rectangle 9"/>
            <p:cNvSpPr>
              <a:spLocks noChangeArrowheads="1"/>
            </p:cNvSpPr>
            <p:nvPr/>
          </p:nvSpPr>
          <p:spPr bwMode="auto">
            <a:xfrm>
              <a:off x="487" y="3040"/>
              <a:ext cx="478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15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2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闭环零点影响系数</a:t>
              </a:r>
              <a:r>
                <a:rPr lang="en-US" altLang="zh-CN" sz="22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C</a:t>
              </a:r>
              <a:r>
                <a:rPr lang="en-US" altLang="zh-CN" sz="2200" b="1" baseline="-18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lang="en-US" altLang="zh-CN" sz="22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2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，会改变动态性能，但不影响稳定性。</a:t>
              </a:r>
            </a:p>
          </p:txBody>
        </p:sp>
        <p:sp>
          <p:nvSpPr>
            <p:cNvPr id="40969" name="Rectangle 10"/>
            <p:cNvSpPr>
              <a:spLocks noChangeArrowheads="1"/>
            </p:cNvSpPr>
            <p:nvPr/>
          </p:nvSpPr>
          <p:spPr bwMode="auto">
            <a:xfrm>
              <a:off x="488" y="3357"/>
              <a:ext cx="511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15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2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闭环极点决定模态，因此决定系统的稳定性，也影响动态性能。</a:t>
              </a:r>
            </a:p>
          </p:txBody>
        </p:sp>
        <p:sp>
          <p:nvSpPr>
            <p:cNvPr id="40970" name="Rectangle 11"/>
            <p:cNvSpPr>
              <a:spLocks noChangeArrowheads="1"/>
            </p:cNvSpPr>
            <p:nvPr/>
          </p:nvSpPr>
          <p:spPr bwMode="auto">
            <a:xfrm>
              <a:off x="152" y="3720"/>
              <a:ext cx="494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15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altLang="zh-CN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(3) </a:t>
              </a:r>
              <a:r>
                <a:rPr lang="zh-CN" altLang="en-US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闭环系统的稳定性与其开环是否稳定没有直接关系。 </a:t>
              </a:r>
            </a:p>
          </p:txBody>
        </p:sp>
      </p:grpSp>
    </p:spTree>
  </p:cSld>
  <p:clrMapOvr>
    <a:masterClrMapping/>
  </p:clrMapOvr>
  <p:transition spd="med"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3392" y="201827"/>
            <a:ext cx="4515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3.3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线性系统的稳定性分析</a:t>
            </a:r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623392" y="1761236"/>
            <a:ext cx="11449272" cy="17532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下列结论错误的是（ 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高阶系统响应由一阶和二阶响应组成。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B.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离虚轴远的极点对系统影响大。</a:t>
            </a: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高阶系统响应受零点影响。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			D.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闭环主导极点决定系统的基本性能。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625724" y="3558950"/>
            <a:ext cx="9289032" cy="28613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下列结论错误的是（ 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系统的所有闭环极点均具有负的实部，系统稳定。 </a:t>
            </a: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所有闭环极点均严格位于左半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平面，习通稳定</a:t>
            </a: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C.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劳斯表第一列元素均大于零时系统稳定，否则系统不稳定；   </a:t>
            </a: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D.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劳斯表第一列元素符号改变的次数可用来判断系统的稳定程度。</a:t>
            </a:r>
          </a:p>
        </p:txBody>
      </p:sp>
      <p:sp>
        <p:nvSpPr>
          <p:cNvPr id="3" name="矩形 2"/>
          <p:cNvSpPr/>
          <p:nvPr/>
        </p:nvSpPr>
        <p:spPr>
          <a:xfrm>
            <a:off x="623392" y="1069439"/>
            <a:ext cx="2664296" cy="7920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线上作答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37"/>
          <p:cNvSpPr>
            <a:spLocks noChangeArrowheads="1"/>
          </p:cNvSpPr>
          <p:nvPr/>
        </p:nvSpPr>
        <p:spPr bwMode="auto">
          <a:xfrm>
            <a:off x="623392" y="1512919"/>
            <a:ext cx="10585176" cy="239200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kumimoji="1"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3.4 </a:t>
            </a:r>
            <a:r>
              <a:rPr kumimoji="1"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线性系统的稳态误差分析</a:t>
            </a:r>
            <a:endParaRPr kumimoji="1" lang="en-US" altLang="zh-CN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kumimoji="1"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Steady state error analysis of linear systems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kumimoji="1"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12368"/>
            <a:ext cx="12192000" cy="3573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91344" y="377879"/>
            <a:ext cx="7632848" cy="56306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 dirty="0"/>
              <a:t>案例：采摘机器人</a:t>
            </a:r>
            <a:r>
              <a:rPr lang="en-US" altLang="zh-CN" sz="2400" b="1" dirty="0"/>
              <a:t>--</a:t>
            </a:r>
            <a:r>
              <a:rPr lang="zh-CN" altLang="en-US" sz="2400" b="1" dirty="0"/>
              <a:t>番茄能被精准采摘且不会被夹伤吗？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16" y="1198520"/>
            <a:ext cx="6102964" cy="405031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64298" y="5523220"/>
            <a:ext cx="9001000" cy="1276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 dirty="0"/>
              <a:t>    对机械手需精准控制其运动路径，以及末端的采摘动作，对其</a:t>
            </a:r>
            <a:r>
              <a:rPr lang="zh-CN" altLang="en-US" sz="2400" b="1" dirty="0">
                <a:solidFill>
                  <a:srgbClr val="FF0000"/>
                </a:solidFill>
              </a:rPr>
              <a:t>夹持力的控制准确度</a:t>
            </a:r>
            <a:r>
              <a:rPr lang="zh-CN" altLang="en-US" sz="2400" b="1" dirty="0"/>
              <a:t>要求极高，以实现柔性采摘。</a:t>
            </a:r>
          </a:p>
        </p:txBody>
      </p:sp>
    </p:spTree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3432" y="116632"/>
            <a:ext cx="2089150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稳态响应</a:t>
            </a:r>
          </a:p>
        </p:txBody>
      </p:sp>
      <p:sp>
        <p:nvSpPr>
          <p:cNvPr id="3" name="矩形 2"/>
          <p:cNvSpPr/>
          <p:nvPr/>
        </p:nvSpPr>
        <p:spPr>
          <a:xfrm>
            <a:off x="856068" y="908794"/>
            <a:ext cx="3161443" cy="6376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indent="266700" algn="just">
              <a:lnSpc>
                <a:spcPct val="150000"/>
              </a:lnSpc>
              <a:defRPr/>
            </a:pPr>
            <a:r>
              <a:rPr lang="en-US" altLang="zh-CN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1. </a:t>
            </a:r>
            <a:r>
              <a:rPr lang="zh-CN" altLang="zh-CN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单位阶跃响应</a:t>
            </a:r>
            <a:endParaRPr lang="zh-CN" altLang="zh-CN" sz="2800" kern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3433" y="1764457"/>
            <a:ext cx="8137525" cy="523875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系统在单位阶跃输入即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r(t) = 1(t)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作用下的时间响应</a:t>
            </a: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7174" name="对象 5"/>
          <p:cNvGraphicFramePr>
            <a:graphicFrameLocks noChangeAspect="1"/>
          </p:cNvGraphicFramePr>
          <p:nvPr/>
        </p:nvGraphicFramePr>
        <p:xfrm>
          <a:off x="1632721" y="2348657"/>
          <a:ext cx="395922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6565" imgH="393700" progId="Equation.DSMT4">
                  <p:embed/>
                </p:oleObj>
              </mc:Choice>
              <mc:Fallback>
                <p:oleObj name="Equation" r:id="rId2" imgW="1726565" imgH="3937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721" y="2348657"/>
                        <a:ext cx="395922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7176" name="对象 7"/>
          <p:cNvGraphicFramePr>
            <a:graphicFrameLocks noChangeAspect="1"/>
          </p:cNvGraphicFramePr>
          <p:nvPr/>
        </p:nvGraphicFramePr>
        <p:xfrm>
          <a:off x="6528571" y="2572544"/>
          <a:ext cx="19605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02665" imgH="254000" progId="Equation.DSMT4">
                  <p:embed/>
                </p:oleObj>
              </mc:Choice>
              <mc:Fallback>
                <p:oleObj name="Equation" r:id="rId4" imgW="1002665" imgH="2540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8571" y="2572544"/>
                        <a:ext cx="19605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856068" y="3361582"/>
            <a:ext cx="3319462" cy="6376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  <a:defRPr/>
            </a:pPr>
            <a:r>
              <a:rPr lang="en-US" altLang="zh-CN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2. </a:t>
            </a:r>
            <a:r>
              <a:rPr lang="zh-CN" altLang="zh-CN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单位</a:t>
            </a:r>
            <a:r>
              <a:rPr lang="zh-CN" altLang="en-US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斜坡</a:t>
            </a:r>
            <a:r>
              <a:rPr lang="zh-CN" altLang="zh-CN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响应</a:t>
            </a:r>
          </a:p>
        </p:txBody>
      </p:sp>
      <p:sp>
        <p:nvSpPr>
          <p:cNvPr id="7178" name="Rectangle 8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7179" name="对象 10"/>
          <p:cNvGraphicFramePr>
            <a:graphicFrameLocks noChangeAspect="1"/>
          </p:cNvGraphicFramePr>
          <p:nvPr/>
        </p:nvGraphicFramePr>
        <p:xfrm>
          <a:off x="1632721" y="3999257"/>
          <a:ext cx="404653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29435" imgH="393700" progId="Equation.DSMT4">
                  <p:embed/>
                </p:oleObj>
              </mc:Choice>
              <mc:Fallback>
                <p:oleObj name="Equation" r:id="rId6" imgW="1829435" imgH="3937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721" y="3999257"/>
                        <a:ext cx="404653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0" name="Rectangle 10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7181" name="对象 12"/>
          <p:cNvGraphicFramePr>
            <a:graphicFrameLocks noChangeAspect="1"/>
          </p:cNvGraphicFramePr>
          <p:nvPr/>
        </p:nvGraphicFramePr>
        <p:xfrm>
          <a:off x="6528571" y="4148882"/>
          <a:ext cx="19446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84580" imgH="255270" progId="Equation.DSMT4">
                  <p:embed/>
                </p:oleObj>
              </mc:Choice>
              <mc:Fallback>
                <p:oleObj name="Equation" r:id="rId8" imgW="1084580" imgH="25527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8571" y="4148882"/>
                        <a:ext cx="1944687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856068" y="4948785"/>
            <a:ext cx="3319462" cy="6376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  <a:defRPr/>
            </a:pPr>
            <a:r>
              <a:rPr lang="en-US" altLang="zh-CN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3. </a:t>
            </a:r>
            <a:r>
              <a:rPr lang="zh-CN" altLang="zh-CN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单位</a:t>
            </a:r>
            <a:r>
              <a:rPr lang="zh-CN" altLang="en-US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脉冲</a:t>
            </a:r>
            <a:r>
              <a:rPr lang="zh-CN" altLang="zh-CN" sz="28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响应</a:t>
            </a:r>
          </a:p>
        </p:txBody>
      </p:sp>
      <p:sp>
        <p:nvSpPr>
          <p:cNvPr id="7183" name="Rectangle 12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7184" name="对象 15"/>
          <p:cNvGraphicFramePr>
            <a:graphicFrameLocks noChangeAspect="1"/>
          </p:cNvGraphicFramePr>
          <p:nvPr/>
        </p:nvGraphicFramePr>
        <p:xfrm>
          <a:off x="1632721" y="5804642"/>
          <a:ext cx="46291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46300" imgH="203200" progId="Equation.DSMT4">
                  <p:embed/>
                </p:oleObj>
              </mc:Choice>
              <mc:Fallback>
                <p:oleObj name="Equation" r:id="rId10" imgW="2146300" imgH="2032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721" y="5804642"/>
                        <a:ext cx="46291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5" name="Rectangle 14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7186" name="对象 17"/>
          <p:cNvGraphicFramePr>
            <a:graphicFrameLocks noChangeAspect="1"/>
          </p:cNvGraphicFramePr>
          <p:nvPr/>
        </p:nvGraphicFramePr>
        <p:xfrm>
          <a:off x="6528571" y="5763030"/>
          <a:ext cx="31686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65300" imgH="254000" progId="Equation.DSMT4">
                  <p:embed/>
                </p:oleObj>
              </mc:Choice>
              <mc:Fallback>
                <p:oleObj name="Equation" r:id="rId12" imgW="1765300" imgH="2540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8571" y="5763030"/>
                        <a:ext cx="31686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03804" y="5021949"/>
            <a:ext cx="9685076" cy="157136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</a:rPr>
              <a:t>那该如何提高控制系统的准确性呢？</a:t>
            </a:r>
            <a:r>
              <a:rPr lang="zh-CN" altLang="en-US" sz="2400" b="1" dirty="0">
                <a:solidFill>
                  <a:srgbClr val="000099"/>
                </a:solidFill>
              </a:rPr>
              <a:t>就需要学习控制系统稳态误差的分析与计算，以及减少稳态误差的补偿措施，即为本节要讲的内容。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265765" y="312435"/>
            <a:ext cx="69942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以“采摘机械臂定位果实”为例，可简化为以下模型：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352" y="3328842"/>
            <a:ext cx="1486603" cy="126701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/>
          <a:srcRect l="17790" r="9644"/>
          <a:stretch>
            <a:fillRect/>
          </a:stretch>
        </p:blipFill>
        <p:spPr>
          <a:xfrm>
            <a:off x="2226247" y="1075634"/>
            <a:ext cx="2151868" cy="1724229"/>
          </a:xfrm>
          <a:prstGeom prst="rect">
            <a:avLst/>
          </a:prstGeom>
        </p:spPr>
      </p:pic>
      <p:sp>
        <p:nvSpPr>
          <p:cNvPr id="6" name="流程图: 或者 5"/>
          <p:cNvSpPr/>
          <p:nvPr/>
        </p:nvSpPr>
        <p:spPr>
          <a:xfrm>
            <a:off x="1287485" y="1828094"/>
            <a:ext cx="396655" cy="360040"/>
          </a:xfrm>
          <a:prstGeom prst="flowChar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63628" y="2008114"/>
            <a:ext cx="11238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9737" y="1700337"/>
            <a:ext cx="1256075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期望值</a:t>
            </a:r>
            <a:r>
              <a:rPr lang="en-US" altLang="zh-CN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R(S)</a:t>
            </a:r>
            <a:endParaRPr lang="zh-CN" altLang="en-US" sz="1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684140" y="2008114"/>
            <a:ext cx="6529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568117" y="1945904"/>
            <a:ext cx="9336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568117" y="1601083"/>
            <a:ext cx="1256075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实际值</a:t>
            </a:r>
            <a:r>
              <a:rPr lang="en-US" altLang="zh-CN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C(S)</a:t>
            </a:r>
            <a:endParaRPr lang="zh-CN" altLang="en-US" sz="1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2" name="连接符: 肘形 21"/>
          <p:cNvCxnSpPr/>
          <p:nvPr/>
        </p:nvCxnSpPr>
        <p:spPr>
          <a:xfrm rot="10800000" flipV="1">
            <a:off x="4394619" y="1952364"/>
            <a:ext cx="2545209" cy="2158319"/>
          </a:xfrm>
          <a:prstGeom prst="bentConnector3">
            <a:avLst>
              <a:gd name="adj1" fmla="val 52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/>
          <p:cNvCxnSpPr/>
          <p:nvPr/>
        </p:nvCxnSpPr>
        <p:spPr>
          <a:xfrm rot="10800000">
            <a:off x="1485813" y="2188135"/>
            <a:ext cx="1322185" cy="1943521"/>
          </a:xfrm>
          <a:prstGeom prst="bentConnector2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642668" y="1679122"/>
            <a:ext cx="1256075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偏差</a:t>
            </a:r>
            <a:r>
              <a:rPr lang="en-US" altLang="zh-CN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E(S)</a:t>
            </a:r>
            <a:endParaRPr lang="zh-CN" altLang="en-US" sz="1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加号 34"/>
          <p:cNvSpPr/>
          <p:nvPr/>
        </p:nvSpPr>
        <p:spPr>
          <a:xfrm>
            <a:off x="1003804" y="2025241"/>
            <a:ext cx="264437" cy="227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减号 35"/>
          <p:cNvSpPr/>
          <p:nvPr/>
        </p:nvSpPr>
        <p:spPr>
          <a:xfrm>
            <a:off x="1236020" y="2164726"/>
            <a:ext cx="195035" cy="24012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4863931" y="1377698"/>
            <a:ext cx="0" cy="44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353955" y="1031020"/>
            <a:ext cx="1256075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干扰</a:t>
            </a:r>
            <a:r>
              <a:rPr lang="en-US" altLang="zh-CN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N(S)</a:t>
            </a:r>
            <a:endParaRPr lang="zh-CN" altLang="en-US" sz="1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21607" t="4909" r="22785" b="4909"/>
          <a:stretch>
            <a:fillRect/>
          </a:stretch>
        </p:blipFill>
        <p:spPr>
          <a:xfrm>
            <a:off x="5163009" y="1193470"/>
            <a:ext cx="1421877" cy="133574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5073032" y="1997513"/>
            <a:ext cx="3303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41" y="1724460"/>
            <a:ext cx="4434879" cy="2023479"/>
          </a:xfrm>
          <a:prstGeom prst="rect">
            <a:avLst/>
          </a:prstGeom>
        </p:spPr>
      </p:pic>
      <p:sp>
        <p:nvSpPr>
          <p:cNvPr id="25" name="流程图: 或者 24"/>
          <p:cNvSpPr/>
          <p:nvPr/>
        </p:nvSpPr>
        <p:spPr>
          <a:xfrm>
            <a:off x="4664794" y="1807601"/>
            <a:ext cx="396655" cy="360040"/>
          </a:xfrm>
          <a:prstGeom prst="flowChartOr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315154" y="1986899"/>
            <a:ext cx="3303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426458" y="2428207"/>
            <a:ext cx="1256075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反馈值</a:t>
            </a:r>
            <a:r>
              <a:rPr lang="en-US" altLang="zh-CN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B(S)</a:t>
            </a:r>
            <a:endParaRPr lang="zh-CN" altLang="en-US" sz="1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919934"/>
            <a:ext cx="4434879" cy="20234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28827" y="2913248"/>
            <a:ext cx="3604220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按输入端定义的误差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775520" y="3661909"/>
          <a:ext cx="4917297" cy="42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24100" imgH="203200" progId="Equation.DSMT4">
                  <p:embed/>
                </p:oleObj>
              </mc:Choice>
              <mc:Fallback>
                <p:oleObj name="Equation" r:id="rId4" imgW="2324100" imgH="203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520" y="3661909"/>
                        <a:ext cx="4917297" cy="4232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872803" y="4373648"/>
            <a:ext cx="3516268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按输</a:t>
            </a:r>
            <a:r>
              <a:rPr lang="zh-CN" altLang="en-US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出</a:t>
            </a:r>
            <a:r>
              <a:rPr lang="zh-CN" altLang="zh-CN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端定义的误差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279576" y="4976813"/>
          <a:ext cx="2320906" cy="75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82700" imgH="419100" progId="Equation.DSMT4">
                  <p:embed/>
                </p:oleObj>
              </mc:Choice>
              <mc:Fallback>
                <p:oleObj name="Equation" r:id="rId6" imgW="1282700" imgH="4191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6" y="4976813"/>
                        <a:ext cx="2320906" cy="7564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744072" y="5145506"/>
          <a:ext cx="2534285" cy="41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500" imgH="203200" progId="Equation.DSMT4">
                  <p:embed/>
                </p:oleObj>
              </mc:Choice>
              <mc:Fallback>
                <p:oleObj name="Equation" r:id="rId8" imgW="1206500" imgH="2032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4072" y="5145506"/>
                        <a:ext cx="2534285" cy="4190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5735960" y="4373648"/>
            <a:ext cx="5040560" cy="369332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两种误差的关系（</a:t>
            </a:r>
            <a:r>
              <a:rPr lang="zh-CN" altLang="en-US" b="1" kern="100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单位负反馈时相等</a:t>
            </a:r>
            <a:r>
              <a:rPr lang="zh-CN" altLang="en-US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78731" y="5870971"/>
            <a:ext cx="93168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实际中输出端的误差有时无法测量，一般仅有数学意义，故后续只讲解输入端误差。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263352" y="782987"/>
            <a:ext cx="3456384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13226" y="225739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3.4.1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稳态响应和误差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Text Box 31"/>
          <p:cNvSpPr txBox="1">
            <a:spLocks noChangeArrowheads="1"/>
          </p:cNvSpPr>
          <p:nvPr/>
        </p:nvSpPr>
        <p:spPr bwMode="auto">
          <a:xfrm>
            <a:off x="551384" y="1337539"/>
            <a:ext cx="417646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  <a:defRPr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）稳态误差定义及计算</a:t>
            </a:r>
          </a:p>
        </p:txBody>
      </p:sp>
      <p:sp>
        <p:nvSpPr>
          <p:cNvPr id="9" name="矩形 8"/>
          <p:cNvSpPr/>
          <p:nvPr/>
        </p:nvSpPr>
        <p:spPr>
          <a:xfrm>
            <a:off x="3431704" y="2393534"/>
            <a:ext cx="4824536" cy="40011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定义：</a:t>
            </a:r>
            <a:r>
              <a:rPr lang="zh-CN" altLang="zh-CN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稳定系统误差的终值称为稳态误差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  <p:sp>
        <p:nvSpPr>
          <p:cNvPr id="13" name="矩形 12"/>
          <p:cNvSpPr/>
          <p:nvPr/>
        </p:nvSpPr>
        <p:spPr>
          <a:xfrm>
            <a:off x="3431704" y="3306453"/>
            <a:ext cx="4824536" cy="48186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计算方法：终值定理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951984" y="3366744"/>
          <a:ext cx="2056503" cy="46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870400" imgH="6705600" progId="Equation.DSMT4">
                  <p:embed/>
                </p:oleObj>
              </mc:Choice>
              <mc:Fallback>
                <p:oleObj name="Equation" r:id="rId4" imgW="29870400" imgH="67056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1984" y="3366744"/>
                        <a:ext cx="2056503" cy="461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1616366" y="4193959"/>
            <a:ext cx="4824536" cy="4818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kern="100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稳态误差</a:t>
            </a:r>
            <a:r>
              <a:rPr lang="zh-CN" altLang="en-US" sz="2000" b="1" kern="100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计算：</a:t>
            </a:r>
            <a:endParaRPr lang="zh-CN" altLang="en-US" sz="20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028634" y="4918366"/>
          <a:ext cx="3522662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00" imgH="6705600" progId="Equation.DSMT4">
                  <p:embed/>
                </p:oleObj>
              </mc:Choice>
              <mc:Fallback>
                <p:oleObj name="Equation" r:id="rId6" imgW="38100000" imgH="6705600" progId="Equation.DSMT4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8634" y="4918366"/>
                        <a:ext cx="3522662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871101"/>
            <a:ext cx="4261158" cy="19442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432773" y="3836958"/>
            <a:ext cx="7064696" cy="72466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tile tx="0" ty="0" sx="100000" sy="100000" flip="none" algn="tl"/>
              </a:blip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 Box 6"/>
          <p:cNvSpPr txBox="1"/>
          <p:nvPr/>
        </p:nvSpPr>
        <p:spPr>
          <a:xfrm>
            <a:off x="685374" y="1228625"/>
            <a:ext cx="3400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）系统总误差</a:t>
            </a:r>
            <a:r>
              <a:rPr lang="en-US" altLang="zh-CN" b="1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b="1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32773" y="3074232"/>
            <a:ext cx="7064696" cy="504057"/>
            <a:chOff x="1160621" y="3915340"/>
            <a:chExt cx="6912768" cy="504057"/>
          </a:xfrm>
          <a:solidFill>
            <a:schemeClr val="bg2">
              <a:lumMod val="90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1160621" y="3915340"/>
              <a:ext cx="6912768" cy="504057"/>
            </a:xfrm>
            <a:prstGeom prst="rect">
              <a:avLst/>
            </a:prstGeom>
            <a:grp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/>
          </p:nvGraphicFramePr>
          <p:xfrm>
            <a:off x="1331640" y="3915341"/>
            <a:ext cx="6741749" cy="5040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060700" imgH="228600" progId="Equation.DSMT4">
                    <p:embed/>
                  </p:oleObj>
                </mc:Choice>
                <mc:Fallback>
                  <p:oleObj name="Equation" r:id="rId5" imgW="3060700" imgH="2286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1640" y="3915341"/>
                          <a:ext cx="6741749" cy="50405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合 20"/>
          <p:cNvGrpSpPr/>
          <p:nvPr/>
        </p:nvGrpSpPr>
        <p:grpSpPr>
          <a:xfrm>
            <a:off x="2432773" y="4898530"/>
            <a:ext cx="7306387" cy="1728192"/>
            <a:chOff x="1252522" y="3998880"/>
            <a:chExt cx="7306387" cy="1728192"/>
          </a:xfrm>
        </p:grpSpPr>
        <p:sp>
          <p:nvSpPr>
            <p:cNvPr id="18" name="矩形 17"/>
            <p:cNvSpPr/>
            <p:nvPr/>
          </p:nvSpPr>
          <p:spPr>
            <a:xfrm>
              <a:off x="1252522" y="3998880"/>
              <a:ext cx="7064696" cy="1728192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1252522" y="3998880"/>
            <a:ext cx="1670050" cy="758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2250400" imgH="10058400" progId="Equation.DSMT4">
                    <p:embed/>
                  </p:oleObj>
                </mc:Choice>
                <mc:Fallback>
                  <p:oleObj name="Equation" r:id="rId8" imgW="22250400" imgH="1005840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2522" y="3998880"/>
                          <a:ext cx="1670050" cy="7588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23"/>
            <p:cNvSpPr>
              <a:spLocks noChangeArrowheads="1"/>
            </p:cNvSpPr>
            <p:nvPr/>
          </p:nvSpPr>
          <p:spPr bwMode="auto">
            <a:xfrm>
              <a:off x="2905773" y="4176676"/>
              <a:ext cx="565313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lvl="0" eaLnBrk="0" hangingPunct="0"/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为系统误差对输入信号的误</a:t>
              </a:r>
              <a:r>
                <a:rPr lang="zh-CN" altLang="zh-CN" b="1" kern="1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差</a:t>
              </a: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传递函数</a:t>
              </a:r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1302685" y="4875619"/>
            <a:ext cx="1647825" cy="709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3164800" imgH="10058400" progId="Equation.DSMT4">
                    <p:embed/>
                  </p:oleObj>
                </mc:Choice>
                <mc:Fallback>
                  <p:oleObj name="Equation" r:id="rId10" imgW="23164800" imgH="10058400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2685" y="4875619"/>
                          <a:ext cx="1647825" cy="7096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2950509" y="4999592"/>
              <a:ext cx="54168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为系统</a:t>
              </a: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误差</a:t>
              </a:r>
              <a:r>
                <a:rPr lang="zh-CN" altLang="zh-CN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对干扰</a:t>
              </a:r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信号</a:t>
              </a:r>
              <a:r>
                <a:rPr lang="zh-CN" altLang="zh-CN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的误差传递函数</a:t>
              </a:r>
              <a:endPara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2633196" y="3955877"/>
          <a:ext cx="6663850" cy="582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162300" imgH="279400" progId="Equation.DSMT4">
                  <p:embed/>
                </p:oleObj>
              </mc:Choice>
              <mc:Fallback>
                <p:oleObj name="Equation" r:id="rId12" imgW="3162300" imgH="2794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196" y="3955877"/>
                        <a:ext cx="6663850" cy="5820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547837" y="3099617"/>
            <a:ext cx="3807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依据叠加性有：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5852" y="3968459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由终值定理有：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557718" y="856651"/>
            <a:ext cx="4626514" cy="2833412"/>
            <a:chOff x="3575720" y="831536"/>
            <a:chExt cx="4626514" cy="2833412"/>
          </a:xfrm>
        </p:grpSpPr>
        <p:sp>
          <p:nvSpPr>
            <p:cNvPr id="2" name="矩形 1"/>
            <p:cNvSpPr/>
            <p:nvPr/>
          </p:nvSpPr>
          <p:spPr>
            <a:xfrm>
              <a:off x="3575720" y="3001060"/>
              <a:ext cx="1656184" cy="6638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150197" y="2586870"/>
              <a:ext cx="309056" cy="31305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960096" y="831536"/>
              <a:ext cx="576064" cy="253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=0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6" name="连接符: 肘形 25"/>
            <p:cNvCxnSpPr/>
            <p:nvPr/>
          </p:nvCxnSpPr>
          <p:spPr>
            <a:xfrm>
              <a:off x="4655840" y="1219730"/>
              <a:ext cx="3510595" cy="1705214"/>
            </a:xfrm>
            <a:prstGeom prst="bentConnector3">
              <a:avLst>
                <a:gd name="adj1" fmla="val 10316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连接符: 肘形 31"/>
            <p:cNvCxnSpPr/>
            <p:nvPr/>
          </p:nvCxnSpPr>
          <p:spPr>
            <a:xfrm>
              <a:off x="5717958" y="1680213"/>
              <a:ext cx="2484276" cy="1244732"/>
            </a:xfrm>
            <a:prstGeom prst="bentConnector3">
              <a:avLst>
                <a:gd name="adj1" fmla="val -38793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4130760" y="828553"/>
            <a:ext cx="3652657" cy="3256672"/>
            <a:chOff x="4130760" y="828553"/>
            <a:chExt cx="3652657" cy="3256672"/>
          </a:xfrm>
        </p:grpSpPr>
        <p:sp>
          <p:nvSpPr>
            <p:cNvPr id="50" name="矩形 49"/>
            <p:cNvSpPr/>
            <p:nvPr/>
          </p:nvSpPr>
          <p:spPr>
            <a:xfrm>
              <a:off x="4130760" y="1163148"/>
              <a:ext cx="957128" cy="357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R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</a:t>
              </a:r>
              <a:r>
                <a:rPr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s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)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=0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52" name="连接符: 肘形 51"/>
            <p:cNvCxnSpPr/>
            <p:nvPr/>
          </p:nvCxnSpPr>
          <p:spPr>
            <a:xfrm rot="10800000">
              <a:off x="5637269" y="1690290"/>
              <a:ext cx="2137715" cy="1109550"/>
            </a:xfrm>
            <a:prstGeom prst="bentConnector3">
              <a:avLst>
                <a:gd name="adj1" fmla="val 143896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/>
            <p:cNvCxnSpPr/>
            <p:nvPr/>
          </p:nvCxnSpPr>
          <p:spPr>
            <a:xfrm rot="16200000" flipH="1">
              <a:off x="6361435" y="1386437"/>
              <a:ext cx="1979865" cy="864098"/>
            </a:xfrm>
            <a:prstGeom prst="bentConnector3">
              <a:avLst>
                <a:gd name="adj1" fmla="val 22965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5447928" y="3021042"/>
              <a:ext cx="1800200" cy="66902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6187321" y="3725185"/>
              <a:ext cx="350796" cy="36004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6822" y="4221088"/>
            <a:ext cx="7807570" cy="115212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157" name="Text Box 6"/>
          <p:cNvSpPr txBox="1"/>
          <p:nvPr/>
        </p:nvSpPr>
        <p:spPr>
          <a:xfrm>
            <a:off x="1127448" y="5779602"/>
            <a:ext cx="8496944" cy="64633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sz="3600" b="1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36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(s)=</a:t>
            </a:r>
            <a:r>
              <a:rPr lang="en-US" altLang="zh-CN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3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(s)</a:t>
            </a:r>
            <a:r>
              <a:rPr lang="en-US" altLang="zh-CN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en-US" altLang="zh-CN" sz="3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(s)</a:t>
            </a:r>
            <a:r>
              <a:rPr lang="en-US" altLang="zh-CN" sz="36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(s)</a:t>
            </a:r>
            <a:r>
              <a:rPr lang="zh-CN" altLang="en-US" sz="3600" b="1" dirty="0">
                <a:solidFill>
                  <a:schemeClr val="dk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为开环传递函数</a:t>
            </a:r>
          </a:p>
        </p:txBody>
      </p:sp>
      <p:sp>
        <p:nvSpPr>
          <p:cNvPr id="11" name="Text Box 6"/>
          <p:cNvSpPr txBox="1"/>
          <p:nvPr/>
        </p:nvSpPr>
        <p:spPr>
          <a:xfrm>
            <a:off x="213226" y="1440707"/>
            <a:ext cx="445772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给定输入引起的误差</a:t>
            </a:r>
            <a:r>
              <a:rPr lang="en-US" altLang="zh-CN" b="1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b="1" i="1" baseline="-25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ssr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263352" y="3479278"/>
            <a:ext cx="87849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hangingPunct="0"/>
            <a:r>
              <a:rPr lang="zh-CN" altLang="en-US" sz="2800" b="1" dirty="0">
                <a:solidFill>
                  <a:schemeClr val="dk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系统误差信号与输入信号之间的误差传递函数为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906838" y="4225925"/>
          <a:ext cx="417195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014400" imgH="10363200" progId="Equation.DSMT4">
                  <p:embed/>
                </p:oleObj>
              </mc:Choice>
              <mc:Fallback>
                <p:oleObj name="Equation" r:id="rId4" imgW="39014400" imgH="103632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4225925"/>
                        <a:ext cx="4171950" cy="1039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670946" y="1208432"/>
            <a:ext cx="4711226" cy="2149566"/>
            <a:chOff x="4627612" y="1220417"/>
            <a:chExt cx="4711226" cy="214956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612" y="1220417"/>
              <a:ext cx="4711226" cy="214956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7176120" y="1220417"/>
              <a:ext cx="10367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N</a:t>
              </a:r>
              <a:r>
                <a: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</a:t>
              </a:r>
              <a:r>
                <a:rPr lang="en-US" altLang="zh-CN" b="1" i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s</a:t>
              </a:r>
              <a:r>
                <a: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)=0</a:t>
              </a:r>
              <a:endPara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196069" y="897301"/>
          <a:ext cx="64141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456800" imgH="10363200" progId="Equation.DSMT4">
                  <p:embed/>
                </p:oleObj>
              </mc:Choice>
              <mc:Fallback>
                <p:oleObj name="Equation" r:id="rId2" imgW="73456800" imgH="103632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6069" y="897301"/>
                        <a:ext cx="6414110" cy="93610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89383" y="2351732"/>
            <a:ext cx="5944517" cy="6838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ssr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与输入信号和系统的结构、参数有关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3226" y="3444632"/>
            <a:ext cx="5634669" cy="2672451"/>
            <a:chOff x="1631504" y="2412733"/>
            <a:chExt cx="7200800" cy="267245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847528" y="2412733"/>
              <a:ext cx="6984776" cy="267245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631504" y="4725144"/>
              <a:ext cx="43204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67608" y="3578858"/>
            <a:ext cx="121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无差系统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23792" y="3578858"/>
            <a:ext cx="121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有差系统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170037" y="1981747"/>
            <a:ext cx="18145" cy="45435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189794" y="1764955"/>
            <a:ext cx="6048669" cy="14051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已知系统传递函数为           ，输入为单位阶跃信号，负反馈系数为</a:t>
            </a:r>
            <a:r>
              <a:rPr lang="en-US" altLang="zh-CN" sz="2000" b="1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，系统初始值为</a:t>
            </a:r>
            <a:r>
              <a:rPr lang="en-US" altLang="zh-CN" sz="2000" b="1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b="1" kern="1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，求该系统的稳态误差。</a:t>
            </a:r>
            <a:endParaRPr lang="zh-CN" altLang="en-US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9214128" y="1715475"/>
          <a:ext cx="13239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507200" imgH="9448800" progId="Equation.DSMT4">
                  <p:embed/>
                </p:oleObj>
              </mc:Choice>
              <mc:Fallback>
                <p:oleObj name="Equation" r:id="rId6" imgW="19507200" imgH="9448800" progId="Equation.DSMT4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14128" y="1715475"/>
                        <a:ext cx="132397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339070" y="3157448"/>
            <a:ext cx="4824536" cy="9603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解：</a:t>
            </a:r>
            <a:endParaRPr lang="en-US" altLang="zh-CN" sz="2000" b="1" kern="1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b="1" kern="1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008043" y="3160266"/>
          <a:ext cx="40608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2730400" imgH="14020800" progId="Equation.DSMT4">
                  <p:embed/>
                </p:oleObj>
              </mc:Choice>
              <mc:Fallback>
                <p:oleObj name="Equation" r:id="rId8" imgW="52730400" imgH="14020800" progId="Equation.DSMT4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08043" y="3160266"/>
                        <a:ext cx="4060825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6510324" y="4142498"/>
          <a:ext cx="40052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8158400" imgH="9448800" progId="Equation.DSMT4">
                  <p:embed/>
                </p:oleObj>
              </mc:Choice>
              <mc:Fallback>
                <p:oleObj name="Equation" r:id="rId10" imgW="48158400" imgH="9448800" progId="Equation.DSMT4">
                  <p:embed/>
                  <p:pic>
                    <p:nvPicPr>
                      <p:cNvPr id="0" name="对象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10324" y="4142498"/>
                        <a:ext cx="4005263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6307689" y="5506072"/>
            <a:ext cx="1635678" cy="4818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kern="1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i="1" kern="100" baseline="-250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ss</a:t>
            </a:r>
            <a:r>
              <a:rPr lang="en-US" altLang="zh-CN" sz="20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曲线：</a:t>
            </a:r>
            <a:endParaRPr lang="en-US" altLang="zh-CN" sz="2000" b="1" kern="1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07" y="4918399"/>
            <a:ext cx="3702507" cy="1902179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3"/>
          <p:cNvSpPr txBox="1"/>
          <p:nvPr/>
        </p:nvSpPr>
        <p:spPr>
          <a:xfrm>
            <a:off x="885454" y="982112"/>
            <a:ext cx="2736304" cy="46166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开环传递函数为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46090" name="Text Box 10"/>
          <p:cNvSpPr txBox="1">
            <a:spLocks noChangeArrowheads="1"/>
          </p:cNvSpPr>
          <p:nvPr/>
        </p:nvSpPr>
        <p:spPr bwMode="auto">
          <a:xfrm>
            <a:off x="3215680" y="4149080"/>
            <a:ext cx="4619995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  <a:defRPr/>
            </a:pPr>
            <a:r>
              <a:rPr lang="en-US" altLang="zh-CN" sz="3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0  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型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系统</a:t>
            </a:r>
            <a:endParaRPr lang="en-US" altLang="zh-CN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buNone/>
              <a:defRPr/>
            </a:pPr>
            <a:r>
              <a:rPr lang="en-US" altLang="zh-CN" sz="3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  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I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型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系统</a:t>
            </a:r>
            <a:endParaRPr lang="en-US" altLang="zh-CN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buNone/>
              <a:defRPr/>
            </a:pPr>
            <a:r>
              <a:rPr lang="en-US" altLang="zh-CN" sz="3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II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型</a:t>
            </a: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系统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775520" y="1750821"/>
          <a:ext cx="7069138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504800" imgH="10972800" progId="Equation.DSMT4">
                  <p:embed/>
                </p:oleObj>
              </mc:Choice>
              <mc:Fallback>
                <p:oleObj name="Equation" r:id="rId3" imgW="76504800" imgH="109728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520" y="1750821"/>
                        <a:ext cx="7069138" cy="1014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913880" y="2998113"/>
            <a:ext cx="7846416" cy="86177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为开环增益 ，</a:t>
            </a:r>
            <a:r>
              <a:rPr lang="en-US" altLang="zh-CN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为积分环节个数，称为系统的型数或无差度。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  根据其值可分为：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2022444" y="4374189"/>
            <a:ext cx="7141318" cy="118157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22444" y="3275913"/>
            <a:ext cx="7145337" cy="97049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2227" name="Object 4"/>
          <p:cNvGraphicFramePr>
            <a:graphicFrameLocks noChangeAspect="1"/>
          </p:cNvGraphicFramePr>
          <p:nvPr/>
        </p:nvGraphicFramePr>
        <p:xfrm>
          <a:off x="2482854" y="1389005"/>
          <a:ext cx="108585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0" imgH="9448800" progId="Equation.DSMT4">
                  <p:embed/>
                </p:oleObj>
              </mc:Choice>
              <mc:Fallback>
                <p:oleObj name="Equation" r:id="rId4" imgW="13716000" imgH="94488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2854" y="1389005"/>
                        <a:ext cx="1085850" cy="747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Object 5"/>
          <p:cNvGraphicFramePr>
            <a:graphicFrameLocks noChangeAspect="1"/>
          </p:cNvGraphicFramePr>
          <p:nvPr/>
        </p:nvGraphicFramePr>
        <p:xfrm>
          <a:off x="2346326" y="3294302"/>
          <a:ext cx="62325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056000" imgH="10668000" progId="Equation.DSMT4">
                  <p:embed/>
                </p:oleObj>
              </mc:Choice>
              <mc:Fallback>
                <p:oleObj name="Equation" r:id="rId6" imgW="67056000" imgH="1066800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6326" y="3294302"/>
                        <a:ext cx="6232525" cy="954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8"/>
          <p:cNvGraphicFramePr>
            <a:graphicFrameLocks noChangeAspect="1"/>
          </p:cNvGraphicFramePr>
          <p:nvPr/>
        </p:nvGraphicFramePr>
        <p:xfrm>
          <a:off x="2482855" y="4660744"/>
          <a:ext cx="883112" cy="787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29600" imgH="9753600" progId="Equation.DSMT4">
                  <p:embed/>
                </p:oleObj>
              </mc:Choice>
              <mc:Fallback>
                <p:oleObj name="Equation" r:id="rId8" imgW="8229600" imgH="9753600" progId="Equation.DSMT4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2855" y="4660744"/>
                        <a:ext cx="883112" cy="78749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9"/>
          <p:cNvGraphicFramePr>
            <a:graphicFrameLocks noChangeAspect="1"/>
          </p:cNvGraphicFramePr>
          <p:nvPr/>
        </p:nvGraphicFramePr>
        <p:xfrm>
          <a:off x="3877286" y="4540970"/>
          <a:ext cx="1111129" cy="102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496800" imgH="11582400" progId="Equation.DSMT4">
                  <p:embed/>
                </p:oleObj>
              </mc:Choice>
              <mc:Fallback>
                <p:oleObj name="Equation" r:id="rId10" imgW="12496800" imgH="11582400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77286" y="4540970"/>
                        <a:ext cx="1111129" cy="1022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4" name="Text Box 11"/>
          <p:cNvSpPr txBox="1">
            <a:spLocks noChangeArrowheads="1"/>
          </p:cNvSpPr>
          <p:nvPr/>
        </p:nvSpPr>
        <p:spPr bwMode="auto">
          <a:xfrm>
            <a:off x="7197588" y="4505243"/>
            <a:ext cx="1280453" cy="101566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None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有差系统</a:t>
            </a:r>
          </a:p>
          <a:p>
            <a:pPr eaLnBrk="1" hangingPunct="1">
              <a:spcBef>
                <a:spcPct val="50000"/>
              </a:spcBef>
              <a:buNone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无差系统</a:t>
            </a:r>
          </a:p>
        </p:txBody>
      </p:sp>
      <p:sp>
        <p:nvSpPr>
          <p:cNvPr id="47118" name="Text Box 37"/>
          <p:cNvSpPr txBox="1">
            <a:spLocks noChangeArrowheads="1"/>
          </p:cNvSpPr>
          <p:nvPr/>
        </p:nvSpPr>
        <p:spPr bwMode="auto">
          <a:xfrm>
            <a:off x="268292" y="976682"/>
            <a:ext cx="442912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给定输入下的误差传递函数为：         </a:t>
            </a:r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203328" y="864530"/>
          <a:ext cx="2916258" cy="769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9014400" imgH="10363200" progId="Equation.DSMT4">
                  <p:embed/>
                </p:oleObj>
              </mc:Choice>
              <mc:Fallback>
                <p:oleObj name="Equation" r:id="rId12" imgW="39014400" imgH="10363200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328" y="864530"/>
                        <a:ext cx="2916258" cy="7698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0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583997" y="4324756"/>
          <a:ext cx="1341979" cy="1273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983200" imgH="17068800" progId="Equation.DSMT4">
                  <p:embed/>
                </p:oleObj>
              </mc:Choice>
              <mc:Fallback>
                <p:oleObj name="Equation" r:id="rId14" imgW="17983200" imgH="17068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3997" y="4324756"/>
                        <a:ext cx="1341979" cy="12738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983432" y="5903617"/>
            <a:ext cx="9622191" cy="523220"/>
          </a:xfrm>
          <a:prstGeom prst="rect">
            <a:avLst/>
          </a:prstGeom>
          <a:blipFill>
            <a:blip r:embed="rId16"/>
            <a:tile tx="0" ty="0" sx="100000" sy="100000" flip="none" algn="tl"/>
          </a:blipFill>
          <a:ln>
            <a:solidFill>
              <a:srgbClr val="00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提问：</a:t>
            </a:r>
            <a:r>
              <a:rPr lang="en-US" altLang="zh-CN" sz="2800" b="1" i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的变化对误差的影响？增加积分环节对误差的影响？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22444" y="2092966"/>
            <a:ext cx="7145337" cy="1077218"/>
          </a:xfrm>
          <a:prstGeom prst="rect">
            <a:avLst/>
          </a:prstGeom>
          <a:blipFill>
            <a:blip r:embed="rId17"/>
            <a:tile tx="0" ty="0" sx="100000" sy="100000" flip="none" algn="tl"/>
          </a:blip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定义位置误差系数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2230" name="Object 7"/>
          <p:cNvGraphicFramePr>
            <a:graphicFrameLocks noChangeAspect="1"/>
          </p:cNvGraphicFramePr>
          <p:nvPr/>
        </p:nvGraphicFramePr>
        <p:xfrm>
          <a:off x="5462588" y="2222967"/>
          <a:ext cx="2948424" cy="759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4442400" imgH="9448800" progId="Equation.DSMT4">
                  <p:embed/>
                </p:oleObj>
              </mc:Choice>
              <mc:Fallback>
                <p:oleObj name="Equation" r:id="rId18" imgW="34442400" imgH="94488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62588" y="2222967"/>
                        <a:ext cx="2948424" cy="75975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851887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743200" imgH="4267200" progId="Equation.DSMT4">
                  <p:embed/>
                </p:oleObj>
              </mc:Choice>
              <mc:Fallback>
                <p:oleObj name="Equation" r:id="rId20" imgW="2743200" imgH="42672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038850" y="3851887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375066" y="1562807"/>
            <a:ext cx="210778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）阶跃输入：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68292" y="208182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29644" y="1918580"/>
            <a:ext cx="5937846" cy="86409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定义速度误差系数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：</a:t>
            </a:r>
          </a:p>
        </p:txBody>
      </p:sp>
      <p:graphicFrame>
        <p:nvGraphicFramePr>
          <p:cNvPr id="53250" name="Object 4"/>
          <p:cNvGraphicFramePr>
            <a:graphicFrameLocks noChangeAspect="1"/>
          </p:cNvGraphicFramePr>
          <p:nvPr/>
        </p:nvGraphicFramePr>
        <p:xfrm>
          <a:off x="2958668" y="1123870"/>
          <a:ext cx="1368152" cy="754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40000" imgH="9448800" progId="Equation.DSMT4">
                  <p:embed/>
                </p:oleObj>
              </mc:Choice>
              <mc:Fallback>
                <p:oleObj name="Equation" r:id="rId3" imgW="15240000" imgH="94488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8668" y="1123870"/>
                        <a:ext cx="1368152" cy="75479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7"/>
          <p:cNvGraphicFramePr>
            <a:graphicFrameLocks noChangeAspect="1"/>
          </p:cNvGraphicFramePr>
          <p:nvPr/>
        </p:nvGraphicFramePr>
        <p:xfrm>
          <a:off x="4070419" y="2036715"/>
          <a:ext cx="3897071" cy="64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7490400" imgH="9448800" progId="Equation.DSMT4">
                  <p:embed/>
                </p:oleObj>
              </mc:Choice>
              <mc:Fallback>
                <p:oleObj name="Equation" r:id="rId5" imgW="37490400" imgH="94488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70419" y="2036715"/>
                        <a:ext cx="3897071" cy="6498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568597" y="4290677"/>
            <a:ext cx="4859939" cy="1784336"/>
            <a:chOff x="251520" y="3327144"/>
            <a:chExt cx="5549205" cy="2083056"/>
          </a:xfrm>
        </p:grpSpPr>
        <p:sp>
          <p:nvSpPr>
            <p:cNvPr id="16" name="矩形 15"/>
            <p:cNvSpPr/>
            <p:nvPr/>
          </p:nvSpPr>
          <p:spPr>
            <a:xfrm>
              <a:off x="251520" y="3327144"/>
              <a:ext cx="5549205" cy="2083056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3253" name="Object 8"/>
            <p:cNvGraphicFramePr>
              <a:graphicFrameLocks noChangeAspect="1"/>
            </p:cNvGraphicFramePr>
            <p:nvPr/>
          </p:nvGraphicFramePr>
          <p:xfrm>
            <a:off x="696913" y="3492500"/>
            <a:ext cx="795337" cy="1706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342900" imgH="635000" progId="Equation.3">
                    <p:embed/>
                  </p:oleObj>
                </mc:Choice>
                <mc:Fallback>
                  <p:oleObj r:id="rId8" imgW="342900" imgH="635000" progId="Equation.3">
                    <p:embed/>
                    <p:pic>
                      <p:nvPicPr>
                        <p:cNvPr id="0" name="Object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6913" y="3492500"/>
                          <a:ext cx="795337" cy="17065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4" name="Object 9"/>
            <p:cNvGraphicFramePr>
              <a:graphicFrameLocks noChangeAspect="1"/>
            </p:cNvGraphicFramePr>
            <p:nvPr/>
          </p:nvGraphicFramePr>
          <p:xfrm>
            <a:off x="2332667" y="3429074"/>
            <a:ext cx="1151033" cy="17698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1887200" imgH="16459200" progId="Equation.DSMT4">
                    <p:embed/>
                  </p:oleObj>
                </mc:Choice>
                <mc:Fallback>
                  <p:oleObj name="Equation" r:id="rId10" imgW="11887200" imgH="16459200" progId="Equation.DSMT4">
                    <p:embed/>
                    <p:pic>
                      <p:nvPicPr>
                        <p:cNvPr id="0" name="Object 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332667" y="3429074"/>
                          <a:ext cx="1151033" cy="17698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5" name="Object 10"/>
            <p:cNvGraphicFramePr>
              <a:graphicFrameLocks noChangeAspect="1"/>
            </p:cNvGraphicFramePr>
            <p:nvPr/>
          </p:nvGraphicFramePr>
          <p:xfrm>
            <a:off x="4316903" y="3327144"/>
            <a:ext cx="1120217" cy="1899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3411200" imgH="21640800" progId="Equation.DSMT4">
                    <p:embed/>
                  </p:oleObj>
                </mc:Choice>
                <mc:Fallback>
                  <p:oleObj name="Equation" r:id="rId12" imgW="13411200" imgH="21640800" progId="Equation.DSMT4">
                    <p:embed/>
                    <p:pic>
                      <p:nvPicPr>
                        <p:cNvPr id="0" name="Object 1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316903" y="3327144"/>
                          <a:ext cx="1120217" cy="18995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Rectangle 56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029644" y="3031575"/>
            <a:ext cx="5939606" cy="1075203"/>
            <a:chOff x="800761" y="1773233"/>
            <a:chExt cx="6336705" cy="1075203"/>
          </a:xfrm>
        </p:grpSpPr>
        <p:sp>
          <p:nvSpPr>
            <p:cNvPr id="15" name="矩形 14"/>
            <p:cNvSpPr/>
            <p:nvPr/>
          </p:nvSpPr>
          <p:spPr>
            <a:xfrm>
              <a:off x="800761" y="1773233"/>
              <a:ext cx="6336705" cy="1038224"/>
            </a:xfrm>
            <a:prstGeom prst="rect">
              <a:avLst/>
            </a:prstGeom>
            <a:blipFill>
              <a:blip r:embed="rId14"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1140248" y="1871569"/>
            <a:ext cx="5612994" cy="9768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61874400" imgH="11582400" progId="Equation.DSMT4">
                    <p:embed/>
                  </p:oleObj>
                </mc:Choice>
                <mc:Fallback>
                  <p:oleObj name="Equation" r:id="rId15" imgW="61874400" imgH="115824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0248" y="1871569"/>
                          <a:ext cx="5612994" cy="97686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 Box 37"/>
          <p:cNvSpPr txBox="1">
            <a:spLocks noChangeArrowheads="1"/>
          </p:cNvSpPr>
          <p:nvPr/>
        </p:nvSpPr>
        <p:spPr bwMode="auto">
          <a:xfrm>
            <a:off x="850880" y="1324823"/>
            <a:ext cx="210778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）斜坡输入：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286176" y="2114467"/>
            <a:ext cx="5937846" cy="86409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定义加速度误差系数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：</a:t>
            </a:r>
          </a:p>
        </p:txBody>
      </p:sp>
      <p:sp>
        <p:nvSpPr>
          <p:cNvPr id="2" name="矩形 1"/>
          <p:cNvSpPr/>
          <p:nvPr/>
        </p:nvSpPr>
        <p:spPr>
          <a:xfrm>
            <a:off x="2291679" y="3186737"/>
            <a:ext cx="5949504" cy="10217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79" name="Text Box 2"/>
          <p:cNvSpPr txBox="1"/>
          <p:nvPr/>
        </p:nvSpPr>
        <p:spPr>
          <a:xfrm>
            <a:off x="1656280" y="1584393"/>
            <a:ext cx="3505200" cy="55790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50000"/>
              </a:spcBef>
              <a:buNone/>
            </a:pP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4280" name="Object 3"/>
          <p:cNvGraphicFramePr>
            <a:graphicFrameLocks noChangeAspect="1"/>
          </p:cNvGraphicFramePr>
          <p:nvPr/>
        </p:nvGraphicFramePr>
        <p:xfrm>
          <a:off x="3490772" y="1268303"/>
          <a:ext cx="1120775" cy="64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935200" imgH="9448800" progId="Equation.DSMT4">
                  <p:embed/>
                </p:oleObj>
              </mc:Choice>
              <mc:Fallback>
                <p:oleObj name="Equation" r:id="rId4" imgW="14935200" imgH="9448800" progId="Equation.DSMT4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0772" y="1268303"/>
                        <a:ext cx="1120775" cy="644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4"/>
          <p:cNvGraphicFramePr>
            <a:graphicFrameLocks noChangeAspect="1"/>
          </p:cNvGraphicFramePr>
          <p:nvPr/>
        </p:nvGraphicFramePr>
        <p:xfrm>
          <a:off x="2633386" y="3232891"/>
          <a:ext cx="5113338" cy="916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1874400" imgH="10668000" progId="Equation.DSMT4">
                  <p:embed/>
                </p:oleObj>
              </mc:Choice>
              <mc:Fallback>
                <p:oleObj name="Equation" r:id="rId6" imgW="61874400" imgH="106680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33386" y="3232891"/>
                        <a:ext cx="5113338" cy="91618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6"/>
          <p:cNvGraphicFramePr>
            <a:graphicFrameLocks noChangeAspect="1"/>
          </p:cNvGraphicFramePr>
          <p:nvPr/>
        </p:nvGraphicFramePr>
        <p:xfrm>
          <a:off x="4999154" y="2177498"/>
          <a:ext cx="2565400" cy="677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624000" imgH="9448800" progId="Equation.DSMT4">
                  <p:embed/>
                </p:oleObj>
              </mc:Choice>
              <mc:Fallback>
                <p:oleObj name="Equation" r:id="rId8" imgW="39624000" imgH="9448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99154" y="2177498"/>
                        <a:ext cx="2565400" cy="67733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2926171" y="4416665"/>
            <a:ext cx="4680520" cy="1800200"/>
            <a:chOff x="2423592" y="4437112"/>
            <a:chExt cx="4680520" cy="1800200"/>
          </a:xfrm>
        </p:grpSpPr>
        <p:sp>
          <p:nvSpPr>
            <p:cNvPr id="3" name="矩形 2"/>
            <p:cNvSpPr/>
            <p:nvPr/>
          </p:nvSpPr>
          <p:spPr>
            <a:xfrm>
              <a:off x="2423592" y="4437112"/>
              <a:ext cx="4680520" cy="1800200"/>
            </a:xfrm>
            <a:prstGeom prst="rect">
              <a:avLst/>
            </a:prstGeom>
            <a:blipFill>
              <a:blip r:embed="rId10"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4283" name="Object 7"/>
            <p:cNvGraphicFramePr>
              <a:graphicFrameLocks noChangeAspect="1"/>
            </p:cNvGraphicFramePr>
            <p:nvPr/>
          </p:nvGraphicFramePr>
          <p:xfrm>
            <a:off x="2677043" y="4698069"/>
            <a:ext cx="622300" cy="14365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8229600" imgH="15240000" progId="Equation.DSMT4">
                    <p:embed/>
                  </p:oleObj>
                </mc:Choice>
                <mc:Fallback>
                  <p:oleObj name="Equation" r:id="rId11" imgW="8229600" imgH="15240000" progId="Equation.DSMT4">
                    <p:embed/>
                    <p:pic>
                      <p:nvPicPr>
                        <p:cNvPr id="0" name="Object 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77043" y="4698069"/>
                          <a:ext cx="622300" cy="14365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4" name="Object 8"/>
            <p:cNvGraphicFramePr>
              <a:graphicFrameLocks noChangeAspect="1"/>
            </p:cNvGraphicFramePr>
            <p:nvPr/>
          </p:nvGraphicFramePr>
          <p:xfrm>
            <a:off x="4189930" y="4633236"/>
            <a:ext cx="971550" cy="1566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2192000" imgH="16459200" progId="Equation.DSMT4">
                    <p:embed/>
                  </p:oleObj>
                </mc:Choice>
                <mc:Fallback>
                  <p:oleObj name="Equation" r:id="rId13" imgW="12192000" imgH="16459200" progId="Equation.DSMT4">
                    <p:embed/>
                    <p:pic>
                      <p:nvPicPr>
                        <p:cNvPr id="0" name="Object 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189930" y="4633236"/>
                          <a:ext cx="971550" cy="15662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5" name="Object 9"/>
            <p:cNvGraphicFramePr>
              <a:graphicFrameLocks noChangeAspect="1"/>
            </p:cNvGraphicFramePr>
            <p:nvPr/>
          </p:nvGraphicFramePr>
          <p:xfrm>
            <a:off x="5705993" y="4529163"/>
            <a:ext cx="1014413" cy="1680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716000" imgH="21640800" progId="Equation.DSMT4">
                    <p:embed/>
                  </p:oleObj>
                </mc:Choice>
                <mc:Fallback>
                  <p:oleObj name="Equation" r:id="rId15" imgW="13716000" imgH="21640800" progId="Equation.DSMT4">
                    <p:embed/>
                    <p:pic>
                      <p:nvPicPr>
                        <p:cNvPr id="0" name="Object 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705993" y="4529163"/>
                          <a:ext cx="1014413" cy="16805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 Box 37"/>
          <p:cNvSpPr txBox="1">
            <a:spLocks noChangeArrowheads="1"/>
          </p:cNvSpPr>
          <p:nvPr/>
        </p:nvSpPr>
        <p:spPr bwMode="auto">
          <a:xfrm>
            <a:off x="647104" y="1361261"/>
            <a:ext cx="284366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）单位加速度输入：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440" y="260648"/>
            <a:ext cx="3892550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三种响应之间的关系</a:t>
            </a: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804616" y="-15909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8196" name="对象 3"/>
          <p:cNvGraphicFramePr>
            <a:graphicFrameLocks noChangeAspect="1"/>
          </p:cNvGraphicFramePr>
          <p:nvPr/>
        </p:nvGraphicFramePr>
        <p:xfrm>
          <a:off x="1934842" y="1083681"/>
          <a:ext cx="37211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8765" imgH="393700" progId="Equation.DSMT4">
                  <p:embed/>
                </p:oleObj>
              </mc:Choice>
              <mc:Fallback>
                <p:oleObj name="Equation" r:id="rId2" imgW="1548765" imgH="3937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4842" y="1083681"/>
                        <a:ext cx="372110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804616" y="-15909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8198" name="对象 5"/>
          <p:cNvGraphicFramePr>
            <a:graphicFrameLocks noChangeAspect="1"/>
          </p:cNvGraphicFramePr>
          <p:nvPr/>
        </p:nvGraphicFramePr>
        <p:xfrm>
          <a:off x="1934842" y="2400951"/>
          <a:ext cx="55467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11400" imgH="393700" progId="Equation.DSMT4">
                  <p:embed/>
                </p:oleObj>
              </mc:Choice>
              <mc:Fallback>
                <p:oleObj name="Equation" r:id="rId4" imgW="2311400" imgH="3937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4842" y="2400951"/>
                        <a:ext cx="55467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71353" y="3588048"/>
            <a:ext cx="4060727" cy="6376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indent="266700" algn="just">
              <a:lnSpc>
                <a:spcPct val="150000"/>
              </a:lnSpc>
              <a:defRPr/>
            </a:pPr>
            <a:r>
              <a:rPr lang="zh-CN" altLang="zh-CN" sz="2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相应的时域表达式为</a:t>
            </a:r>
            <a:r>
              <a:rPr lang="zh-CN" altLang="en-US" sz="2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ahoma" panose="020B0604030504040204"/>
              </a:rPr>
              <a:t>：</a:t>
            </a:r>
            <a:endParaRPr lang="zh-CN" altLang="zh-CN" sz="28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00" name="Rectangle 6"/>
          <p:cNvSpPr>
            <a:spLocks noChangeArrowheads="1"/>
          </p:cNvSpPr>
          <p:nvPr/>
        </p:nvSpPr>
        <p:spPr bwMode="auto">
          <a:xfrm>
            <a:off x="804616" y="-159098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8201" name="对象 8"/>
          <p:cNvGraphicFramePr>
            <a:graphicFrameLocks noChangeAspect="1"/>
          </p:cNvGraphicFramePr>
          <p:nvPr/>
        </p:nvGraphicFramePr>
        <p:xfrm>
          <a:off x="1934842" y="4581128"/>
          <a:ext cx="63944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63800" imgH="330200" progId="Equation.DSMT4">
                  <p:embed/>
                </p:oleObj>
              </mc:Choice>
              <mc:Fallback>
                <p:oleObj name="Equation" r:id="rId6" imgW="2463800" imgH="330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4842" y="4581128"/>
                        <a:ext cx="639445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639616" y="1353045"/>
            <a:ext cx="6264696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zh-CN" altLang="en-US" sz="28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给定输入引起的</a:t>
            </a:r>
            <a:r>
              <a:rPr kumimoji="1" lang="zh-CN" altLang="zh-CN" sz="28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</a:t>
            </a:r>
            <a:r>
              <a:rPr kumimoji="1" lang="zh-CN" altLang="en-US" sz="28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1"/>
              <p:cNvSpPr txBox="1">
                <a:spLocks noChangeArrowheads="1"/>
              </p:cNvSpPr>
              <p:nvPr/>
            </p:nvSpPr>
            <p:spPr bwMode="auto">
              <a:xfrm>
                <a:off x="911424" y="4653136"/>
                <a:ext cx="10297144" cy="82355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b="1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设问</a:t>
                </a:r>
                <a:r>
                  <a:rPr lang="en-US" altLang="zh-CN" b="1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若给定输入为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𝒓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𝒕</m:t>
                        </m:r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𝟏</m:t>
                    </m:r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𝐭</m:t>
                    </m:r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𝒕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ea typeface="楷体" panose="02010609060101010101" pitchFamily="49" charset="-122"/>
                  </a:rPr>
                  <a:t> </a:t>
                </a:r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，则系统误差如何求解？</a:t>
                </a:r>
                <a:endParaRPr lang="en-US" altLang="zh-CN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1424" y="4653136"/>
                <a:ext cx="10297144" cy="823559"/>
              </a:xfrm>
              <a:prstGeom prst="rect">
                <a:avLst/>
              </a:prstGeom>
              <a:blipFill rotWithShape="0">
                <a:blip r:embed="rId2"/>
                <a:stretch>
                  <a:fillRect l="-887" b="-292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631504" y="1912439"/>
          <a:ext cx="8496944" cy="2516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8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3"/>
                      <a:stretch>
                        <a:fillRect l="-44601" t="-2727" r="-184038" b="-3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3"/>
                      <a:stretch>
                        <a:fillRect l="-157949" t="-2727" r="-101026" b="-3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3"/>
                      <a:stretch>
                        <a:fillRect l="-257949" t="-2727" r="-1026" b="-30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型</a:t>
                      </a:r>
                      <a:endParaRPr lang="zh-CN" altLang="en-US" sz="2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3"/>
                      <a:stretch>
                        <a:fillRect l="-44601" t="-107619" r="-184038" b="-21428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I</a:t>
                      </a:r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型</a:t>
                      </a:r>
                      <a:endParaRPr lang="zh-CN" altLang="en-US" sz="2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3"/>
                      <a:stretch>
                        <a:fillRect l="-157949" t="-220202" r="-101026" b="-12727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II</a:t>
                      </a:r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型</a:t>
                      </a:r>
                      <a:endParaRPr lang="zh-CN" altLang="en-US" sz="28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blipFill>
                      <a:blip r:embed="rId3"/>
                      <a:stretch>
                        <a:fillRect l="-257949" t="-317000" r="-1026" b="-26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631282" y="1018801"/>
            <a:ext cx="5487214" cy="2447925"/>
            <a:chOff x="2631282" y="1018801"/>
            <a:chExt cx="5487214" cy="244792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9616" y="1018801"/>
              <a:ext cx="5478880" cy="2447925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2631282" y="1718118"/>
              <a:ext cx="8004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</a:rPr>
                <a:t>R</a:t>
              </a:r>
              <a:r>
                <a:rPr lang="en-US" altLang="zh-CN" b="1" dirty="0">
                  <a:solidFill>
                    <a:srgbClr val="FF0000"/>
                  </a:solidFill>
                </a:rPr>
                <a:t>(</a:t>
              </a:r>
              <a:r>
                <a:rPr lang="en-US" altLang="zh-CN" b="1" i="1" dirty="0">
                  <a:solidFill>
                    <a:srgbClr val="FF0000"/>
                  </a:solidFill>
                </a:rPr>
                <a:t>s</a:t>
              </a:r>
              <a:r>
                <a:rPr lang="en-US" altLang="zh-CN" b="1" dirty="0">
                  <a:solidFill>
                    <a:srgbClr val="FF0000"/>
                  </a:solidFill>
                </a:rPr>
                <a:t>)=0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58375" name="Object 30"/>
          <p:cNvGraphicFramePr>
            <a:graphicFrameLocks noChangeAspect="1"/>
          </p:cNvGraphicFramePr>
          <p:nvPr/>
        </p:nvGraphicFramePr>
        <p:xfrm>
          <a:off x="5919789" y="5092701"/>
          <a:ext cx="2190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43200" imgH="4267200" progId="Equation.DSMT4">
                  <p:embed/>
                </p:oleObj>
              </mc:Choice>
              <mc:Fallback>
                <p:oleObj name="Equation" r:id="rId3" imgW="2743200" imgH="4267200" progId="Equation.DSMT4">
                  <p:embed/>
                  <p:pic>
                    <p:nvPicPr>
                      <p:cNvPr id="0" name="Object 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9789" y="5092701"/>
                        <a:ext cx="219075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828800" y="3508140"/>
            <a:ext cx="7867600" cy="2902578"/>
            <a:chOff x="298118" y="4138431"/>
            <a:chExt cx="7579568" cy="2902578"/>
          </a:xfrm>
        </p:grpSpPr>
        <p:sp>
          <p:nvSpPr>
            <p:cNvPr id="3" name="矩形 2"/>
            <p:cNvSpPr/>
            <p:nvPr/>
          </p:nvSpPr>
          <p:spPr>
            <a:xfrm>
              <a:off x="298118" y="4149079"/>
              <a:ext cx="7579568" cy="2891930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8376" name="Object 31"/>
            <p:cNvGraphicFramePr>
              <a:graphicFrameLocks noChangeAspect="1"/>
            </p:cNvGraphicFramePr>
            <p:nvPr/>
          </p:nvGraphicFramePr>
          <p:xfrm>
            <a:off x="518233" y="4138431"/>
            <a:ext cx="7139337" cy="8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2354400" imgH="10363200" progId="Equation.DSMT4">
                    <p:embed/>
                  </p:oleObj>
                </mc:Choice>
                <mc:Fallback>
                  <p:oleObj name="Equation" r:id="rId6" imgW="92354400" imgH="10363200" progId="Equation.DSMT4">
                    <p:embed/>
                    <p:pic>
                      <p:nvPicPr>
                        <p:cNvPr id="0" name="Object 3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18233" y="4138431"/>
                          <a:ext cx="7139337" cy="8460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2313537" y="4713206"/>
          <a:ext cx="5313951" cy="169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6751200" imgH="21336000" progId="Equation.DSMT4">
                  <p:embed/>
                </p:oleObj>
              </mc:Choice>
              <mc:Fallback>
                <p:oleObj name="Equation" r:id="rId8" imgW="66751200" imgH="2133600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13537" y="4713206"/>
                        <a:ext cx="5313951" cy="1697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6"/>
          <p:cNvSpPr/>
          <p:nvPr/>
        </p:nvSpPr>
        <p:spPr>
          <a:xfrm>
            <a:off x="6824448" y="4336760"/>
            <a:ext cx="1215769" cy="472289"/>
          </a:xfrm>
          <a:prstGeom prst="wedgeRectCallout">
            <a:avLst>
              <a:gd name="adj1" fmla="val -52509"/>
              <a:gd name="adj2" fmla="val 80659"/>
            </a:avLst>
          </a:prstGeom>
          <a:solidFill>
            <a:srgbClr val="339966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sz="2000" i="1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(s) &gt; 1</a:t>
            </a:r>
          </a:p>
        </p:txBody>
      </p:sp>
      <p:sp>
        <p:nvSpPr>
          <p:cNvPr id="14" name="AutoShape 6"/>
          <p:cNvSpPr/>
          <p:nvPr/>
        </p:nvSpPr>
        <p:spPr>
          <a:xfrm>
            <a:off x="3863753" y="5517232"/>
            <a:ext cx="1310863" cy="387482"/>
          </a:xfrm>
          <a:prstGeom prst="wedgeRectCallout">
            <a:avLst>
              <a:gd name="adj1" fmla="val -78921"/>
              <a:gd name="adj2" fmla="val 50874"/>
            </a:avLst>
          </a:prstGeom>
          <a:solidFill>
            <a:srgbClr val="339966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有负号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  <p:sp>
        <p:nvSpPr>
          <p:cNvPr id="18" name="Text Box 6"/>
          <p:cNvSpPr txBox="1"/>
          <p:nvPr/>
        </p:nvSpPr>
        <p:spPr>
          <a:xfrm>
            <a:off x="221438" y="1002706"/>
            <a:ext cx="42844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扰动输入引起的误差</a:t>
            </a:r>
            <a:r>
              <a:rPr lang="en-US" altLang="zh-CN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ssn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359569" y="782987"/>
            <a:ext cx="3864223" cy="0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3226" y="225739"/>
            <a:ext cx="4156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3.4.2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稳态误差及其计算</a:t>
            </a:r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1055440" y="1950077"/>
            <a:ext cx="9289032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）扰动引起的误差与给定输入的误差能否相互抵消？（   ）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algn="ctr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 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可抵消    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 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不可抵消    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无影响   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一定程度抵消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1055440" y="3356992"/>
            <a:ext cx="9289032" cy="2308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）积分环节个数至多不超过几个（  ）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A  0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    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  1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    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 2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     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不限制</a:t>
            </a:r>
            <a:endParaRPr lang="en-US" altLang="zh-CN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）下面属于系统稳态指标的是（  ） 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A 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超调量    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 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调节时间    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衰减比     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稳态误差</a:t>
            </a:r>
            <a:endParaRPr lang="en-US" altLang="zh-CN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1042108"/>
            <a:ext cx="2664296" cy="7920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线上作答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199456" y="1628800"/>
            <a:ext cx="9289032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讨论：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积分环节个数为什么会限制？其个数过多将给系统的稳定性带来什么影响</a:t>
            </a: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若要同时减小由给定输入引起的误差和由扰动引起的误差，则应当采取什么措施？</a:t>
            </a:r>
            <a:endParaRPr lang="en-US" altLang="zh-CN" b="1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9376" y="260648"/>
            <a:ext cx="6840760" cy="5760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农业机器人精准（零误差）控制采摘作业视频：</a:t>
            </a:r>
          </a:p>
        </p:txBody>
      </p:sp>
      <p:pic>
        <p:nvPicPr>
          <p:cNvPr id="5" name="1.Root_AI__Rev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36" y="980728"/>
            <a:ext cx="8366120" cy="55624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54330" y="1347587"/>
            <a:ext cx="3384376" cy="4828694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兴中华之农事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此次课程的学习，让大家认识到控制系统准确性的含义和衡量参数，以及在实例中的应用。大家需要将机械与控制技术、信息技术等有机结合，才能真正促进农业装备的转型升级，从而促进我国农业现代化的发展进程，“工农结合、以工支农”，期待大家真正肩负起强农兴农的责任感和使命感！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81950" y="2132856"/>
            <a:ext cx="6120680" cy="37444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sz="28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系统稳态误差的补偿措施有哪些？</a:t>
            </a:r>
            <a:endParaRPr lang="en-US" altLang="zh-CN" sz="28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如何克服干扰信号对系统输出信号的影响？</a:t>
            </a:r>
            <a:endParaRPr lang="en-US" altLang="zh-CN" sz="28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sz="28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如果给定输入不是上述三种典型输入，则稳态误差如何计算？</a:t>
            </a: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239840"/>
            <a:ext cx="3888432" cy="3918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rot="869962">
            <a:off x="10319511" y="1246317"/>
            <a:ext cx="1572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8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</a:p>
        </p:txBody>
      </p:sp>
      <p:sp>
        <p:nvSpPr>
          <p:cNvPr id="2" name="矩形 1"/>
          <p:cNvSpPr/>
          <p:nvPr/>
        </p:nvSpPr>
        <p:spPr>
          <a:xfrm>
            <a:off x="3287688" y="740965"/>
            <a:ext cx="2502608" cy="1260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思考题</a:t>
            </a:r>
            <a:endParaRPr lang="en-US" altLang="zh-CN" sz="60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540000" y="4429760"/>
            <a:ext cx="4312920" cy="103378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title"/>
          </p:nvPr>
        </p:nvSpPr>
        <p:spPr>
          <a:xfrm>
            <a:off x="2602230" y="1447902"/>
            <a:ext cx="7239000" cy="762000"/>
          </a:xfrm>
        </p:spPr>
        <p:txBody>
          <a:bodyPr/>
          <a:lstStyle/>
          <a:p>
            <a:pPr eaLnBrk="1" hangingPunct="1"/>
            <a:r>
              <a:rPr lang="zh-CN" altLang="en-US" sz="4000" b="1" dirty="0"/>
              <a:t>本次课程作业</a:t>
            </a:r>
          </a:p>
        </p:txBody>
      </p:sp>
      <p:sp>
        <p:nvSpPr>
          <p:cNvPr id="47108" name="Rectangle 10"/>
          <p:cNvSpPr>
            <a:spLocks noChangeArrowheads="1"/>
          </p:cNvSpPr>
          <p:nvPr/>
        </p:nvSpPr>
        <p:spPr bwMode="auto">
          <a:xfrm>
            <a:off x="1524000" y="14478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2602230" y="2261870"/>
            <a:ext cx="59436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zh-CN" sz="3600" dirty="0">
                <a:solidFill>
                  <a:srgbClr val="EC10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3-2</a:t>
            </a:r>
            <a:r>
              <a:rPr lang="zh-CN" altLang="en-US" sz="3600" dirty="0">
                <a:solidFill>
                  <a:srgbClr val="EC10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600" dirty="0">
                <a:solidFill>
                  <a:srgbClr val="EC10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3-11</a:t>
            </a:r>
            <a:r>
              <a:rPr lang="zh-CN" altLang="en-US" sz="3600" dirty="0">
                <a:solidFill>
                  <a:srgbClr val="EC10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600" dirty="0">
                <a:solidFill>
                  <a:srgbClr val="EC10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3-15</a:t>
            </a:r>
            <a:r>
              <a:rPr lang="zh-CN" altLang="en-US" sz="3600" dirty="0">
                <a:solidFill>
                  <a:srgbClr val="EC10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600" dirty="0">
                <a:solidFill>
                  <a:srgbClr val="EC10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3-17</a:t>
            </a:r>
            <a:endParaRPr lang="zh-CN" altLang="en-US" sz="3600" dirty="0">
              <a:solidFill>
                <a:srgbClr val="EC10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2602231" y="4701223"/>
            <a:ext cx="65246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just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en-US" sz="4000">
                <a:solidFill>
                  <a:srgbClr val="002060"/>
                </a:solidFill>
                <a:latin typeface="Times New Roman" panose="02020603050405020304" pitchFamily="18" charset="0"/>
              </a:rPr>
              <a:t>预习根轨迹的定义</a:t>
            </a:r>
          </a:p>
        </p:txBody>
      </p:sp>
    </p:spTree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440" y="399179"/>
            <a:ext cx="4613275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单位阶跃响应的性能指标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1055440" y="1098536"/>
            <a:ext cx="8909793" cy="19081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动态过程：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一个稳定系统，在一定输入信号作用下从初始状态到稳态的过渡过程，对应动态性能指标；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稳态过程：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指时间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趋于无穷大时系统输出量的表现形式，对应稳态性能指标。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3" y="3183781"/>
            <a:ext cx="8856983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1199456" y="1052736"/>
            <a:ext cx="8882063" cy="56165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algn="just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just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just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just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just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anose="02010800040101010101" pitchFamily="2" charset="-122"/>
              </a:rPr>
              <a:t>延迟时间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anose="02010800040101010101" pitchFamily="2" charset="-122"/>
              </a:rPr>
              <a:t>t d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/>
              <a:t>— </a:t>
            </a:r>
            <a:r>
              <a:rPr lang="zh-CN" altLang="en-US" dirty="0">
                <a:ea typeface="黑体" panose="02010609060101010101" pitchFamily="49" charset="-122"/>
              </a:rPr>
              <a:t>阶跃响应第一次达到终值的</a:t>
            </a:r>
            <a:r>
              <a:rPr lang="en-US" altLang="zh-CN" dirty="0"/>
              <a:t>50</a:t>
            </a:r>
            <a:r>
              <a:rPr lang="zh-CN" altLang="en-US" dirty="0"/>
              <a:t>％</a:t>
            </a:r>
            <a:r>
              <a:rPr lang="zh-CN" altLang="en-US" dirty="0">
                <a:ea typeface="黑体" panose="02010609060101010101" pitchFamily="49" charset="-122"/>
              </a:rPr>
              <a:t>所需的时间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endParaRPr lang="zh-CN" altLang="en-US" dirty="0">
              <a:ea typeface="黑体" panose="020106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anose="02010800040101010101" pitchFamily="2" charset="-122"/>
              </a:rPr>
              <a:t>上升时间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anose="02010800040101010101" pitchFamily="2" charset="-122"/>
              </a:rPr>
              <a:t>t r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/>
              <a:t>— </a:t>
            </a:r>
            <a:r>
              <a:rPr lang="zh-CN" altLang="en-US" dirty="0">
                <a:ea typeface="黑体" panose="02010609060101010101" pitchFamily="49" charset="-122"/>
              </a:rPr>
              <a:t>阶跃响应从终值的</a:t>
            </a:r>
            <a:r>
              <a:rPr lang="en-US" altLang="zh-CN" dirty="0"/>
              <a:t>10</a:t>
            </a:r>
            <a:r>
              <a:rPr lang="zh-CN" altLang="en-US" dirty="0"/>
              <a:t>％</a:t>
            </a:r>
            <a:r>
              <a:rPr lang="zh-CN" altLang="en-US" dirty="0">
                <a:latin typeface="宋体" panose="02010600030101010101" pitchFamily="2" charset="-122"/>
                <a:ea typeface="黑体" panose="02010609060101010101" pitchFamily="49" charset="-122"/>
              </a:rPr>
              <a:t>上升到</a:t>
            </a:r>
            <a:r>
              <a:rPr lang="zh-CN" altLang="en-US" dirty="0">
                <a:ea typeface="黑体" panose="02010609060101010101" pitchFamily="49" charset="-122"/>
              </a:rPr>
              <a:t>终值的</a:t>
            </a:r>
            <a:r>
              <a:rPr lang="en-US" altLang="zh-CN" dirty="0"/>
              <a:t>90</a:t>
            </a:r>
            <a:r>
              <a:rPr lang="zh-CN" altLang="en-US" dirty="0"/>
              <a:t>％</a:t>
            </a:r>
            <a:r>
              <a:rPr lang="zh-CN" altLang="en-US" dirty="0">
                <a:ea typeface="黑体" panose="02010609060101010101" pitchFamily="49" charset="-122"/>
              </a:rPr>
              <a:t>所需的时间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有振荡时，可定义为从 </a:t>
            </a:r>
            <a:r>
              <a:rPr lang="en-US" altLang="zh-CN" dirty="0">
                <a:ea typeface="黑体" panose="02010609060101010101" pitchFamily="49" charset="-122"/>
              </a:rPr>
              <a:t>0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到第一次达到终值所需的时间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defRPr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anose="02010800040101010101" pitchFamily="2" charset="-122"/>
              </a:rPr>
              <a:t>峰值时间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p </a:t>
            </a:r>
            <a:r>
              <a:rPr lang="en-US" altLang="zh-CN" dirty="0"/>
              <a:t>— </a:t>
            </a:r>
            <a:r>
              <a:rPr lang="zh-CN" altLang="en-US" dirty="0">
                <a:ea typeface="黑体" panose="02010609060101010101" pitchFamily="49" charset="-122"/>
              </a:rPr>
              <a:t>阶跃响应越过终值达到第一个峰值所需的时间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超 调 量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％ </a:t>
            </a:r>
            <a:r>
              <a:rPr lang="en-US" altLang="zh-CN" dirty="0"/>
              <a:t>— </a:t>
            </a:r>
            <a:r>
              <a:rPr lang="zh-CN" altLang="en-US" dirty="0">
                <a:ea typeface="黑体" panose="02010609060101010101" pitchFamily="49" charset="-122"/>
              </a:rPr>
              <a:t>峰值超出终值的百分比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l"/>
              <a:defRPr/>
            </a:pPr>
            <a:endParaRPr lang="zh-CN" altLang="en-US" dirty="0">
              <a:ea typeface="黑体" panose="02010609060101010101" pitchFamily="49" charset="-122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anose="02010800040101010101" pitchFamily="2" charset="-122"/>
              </a:rPr>
              <a:t>调节时间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s </a:t>
            </a:r>
            <a:r>
              <a:rPr lang="en-US" altLang="zh-CN" dirty="0"/>
              <a:t>—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阶跃响应到达并保持在终值 </a:t>
            </a:r>
            <a:r>
              <a:rPr lang="en-US" altLang="zh-CN" dirty="0">
                <a:ea typeface="黑体" panose="02010609060101010101" pitchFamily="49" charset="-122"/>
              </a:rPr>
              <a:t>5</a:t>
            </a:r>
            <a:r>
              <a:rPr lang="zh-CN" altLang="en-US" dirty="0">
                <a:ea typeface="黑体" panose="02010609060101010101" pitchFamily="49" charset="-122"/>
              </a:rPr>
              <a:t>％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误差带内所需的最短时间</a:t>
            </a:r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116906" y="129753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0244" name="对象 5"/>
          <p:cNvGraphicFramePr>
            <a:graphicFrameLocks noChangeAspect="1"/>
          </p:cNvGraphicFramePr>
          <p:nvPr/>
        </p:nvGraphicFramePr>
        <p:xfrm>
          <a:off x="6938268" y="4294410"/>
          <a:ext cx="31432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24965" imgH="444500" progId="Equation.DSMT4">
                  <p:embed/>
                </p:oleObj>
              </mc:Choice>
              <mc:Fallback>
                <p:oleObj name="Equation" r:id="rId2" imgW="1624965" imgH="4445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8268" y="4294410"/>
                        <a:ext cx="314325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55440" y="332656"/>
            <a:ext cx="4343400" cy="51752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一阶系统的时域分析</a:t>
            </a:r>
          </a:p>
        </p:txBody>
      </p:sp>
      <p:sp>
        <p:nvSpPr>
          <p:cNvPr id="5134" name="Rectangle 19"/>
          <p:cNvSpPr>
            <a:spLocks noChangeArrowheads="1"/>
          </p:cNvSpPr>
          <p:nvPr/>
        </p:nvSpPr>
        <p:spPr bwMode="auto">
          <a:xfrm>
            <a:off x="1480890" y="5712692"/>
            <a:ext cx="8064500" cy="838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系统的变化率是随着时间的增加而递减的。时间常数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反映</a:t>
            </a:r>
          </a:p>
          <a:p>
            <a:pPr eaLnBrk="1" hangingPunct="1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系统的惯性，惯性越小，系统响应过程越快，反之相反。</a:t>
            </a:r>
          </a:p>
        </p:txBody>
      </p:sp>
      <p:sp>
        <p:nvSpPr>
          <p:cNvPr id="5136" name="Rectangle 50"/>
          <p:cNvSpPr>
            <a:spLocks noChangeArrowheads="1"/>
          </p:cNvSpPr>
          <p:nvPr/>
        </p:nvSpPr>
        <p:spPr bwMode="auto">
          <a:xfrm>
            <a:off x="977654" y="2648817"/>
            <a:ext cx="4173537" cy="4572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b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单位阶跃响应的拉氏变换为</a:t>
            </a:r>
          </a:p>
        </p:txBody>
      </p:sp>
      <p:pic>
        <p:nvPicPr>
          <p:cNvPr id="11272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0" y="924792"/>
            <a:ext cx="38481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Rectangle 67"/>
          <p:cNvSpPr>
            <a:spLocks noChangeArrowheads="1"/>
          </p:cNvSpPr>
          <p:nvPr/>
        </p:nvSpPr>
        <p:spPr bwMode="auto">
          <a:xfrm>
            <a:off x="941141" y="-96615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1274" name="对象 7"/>
          <p:cNvGraphicFramePr>
            <a:graphicFrameLocks noChangeAspect="1"/>
          </p:cNvGraphicFramePr>
          <p:nvPr/>
        </p:nvGraphicFramePr>
        <p:xfrm>
          <a:off x="1271341" y="3467968"/>
          <a:ext cx="3636963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66265" imgH="393700" progId="Equation.DSMT4">
                  <p:embed/>
                </p:oleObj>
              </mc:Choice>
              <mc:Fallback>
                <p:oleObj name="Equation" r:id="rId3" imgW="1866265" imgH="3937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341" y="3467968"/>
                        <a:ext cx="3636963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5" name="Picture 6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/>
          <a:stretch>
            <a:fillRect/>
          </a:stretch>
        </p:blipFill>
        <p:spPr bwMode="auto">
          <a:xfrm>
            <a:off x="5151190" y="2771056"/>
            <a:ext cx="48958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6" name="Rectangle 70"/>
          <p:cNvSpPr>
            <a:spLocks noChangeArrowheads="1"/>
          </p:cNvSpPr>
          <p:nvPr/>
        </p:nvSpPr>
        <p:spPr bwMode="auto">
          <a:xfrm>
            <a:off x="941141" y="-96615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11277" name="对象 9"/>
          <p:cNvGraphicFramePr>
            <a:graphicFrameLocks noChangeAspect="1"/>
          </p:cNvGraphicFramePr>
          <p:nvPr/>
        </p:nvGraphicFramePr>
        <p:xfrm>
          <a:off x="1314204" y="4571280"/>
          <a:ext cx="2097087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99465" imgH="330200" progId="Equation.DSMT4">
                  <p:embed/>
                </p:oleObj>
              </mc:Choice>
              <mc:Fallback>
                <p:oleObj name="Equation" r:id="rId6" imgW="799465" imgH="3302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204" y="4571280"/>
                        <a:ext cx="2097087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theme/theme1.xml><?xml version="1.0" encoding="utf-8"?>
<a:theme xmlns:a="http://schemas.openxmlformats.org/drawingml/2006/main" name="平面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3149</Words>
  <Application>Microsoft Office PowerPoint</Application>
  <PresentationFormat>宽屏</PresentationFormat>
  <Paragraphs>432</Paragraphs>
  <Slides>66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66</vt:i4>
      </vt:variant>
    </vt:vector>
  </HeadingPairs>
  <TitlesOfParts>
    <vt:vector size="89" baseType="lpstr">
      <vt:lpstr>等线</vt:lpstr>
      <vt:lpstr>黑体</vt:lpstr>
      <vt:lpstr>华文楷体</vt:lpstr>
      <vt:lpstr>华文新魏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Century Gothic</vt:lpstr>
      <vt:lpstr>Symbol</vt:lpstr>
      <vt:lpstr>Tahoma</vt:lpstr>
      <vt:lpstr>Times New Roman</vt:lpstr>
      <vt:lpstr>Verdana</vt:lpstr>
      <vt:lpstr>Wingdings</vt:lpstr>
      <vt:lpstr>平面</vt:lpstr>
      <vt:lpstr>Equation</vt:lpstr>
      <vt:lpstr>VISIO</vt:lpstr>
      <vt:lpstr>公式</vt:lpstr>
      <vt:lpstr>位图图像</vt:lpstr>
      <vt:lpstr>Microsoft 公式 3.0</vt:lpstr>
      <vt:lpstr>PowerPoint 演示文稿</vt:lpstr>
      <vt:lpstr>3.1 时域分析基础</vt:lpstr>
      <vt:lpstr>3.1 时域分析基础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一阶系统的时域分析</vt:lpstr>
      <vt:lpstr>几种输入信号的比较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一阶与二阶系统响应曲线比较</vt:lpstr>
      <vt:lpstr>例题讲解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本次课程作业</vt:lpstr>
    </vt:vector>
  </TitlesOfParts>
  <Company>sicau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xlj</dc:creator>
  <cp:lastModifiedBy>陈 峻熙</cp:lastModifiedBy>
  <cp:revision>308</cp:revision>
  <dcterms:created xsi:type="dcterms:W3CDTF">2001-03-12T12:47:00Z</dcterms:created>
  <dcterms:modified xsi:type="dcterms:W3CDTF">2021-07-01T07:12:34Z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